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79" r:id="rId3"/>
    <p:sldId id="277" r:id="rId4"/>
    <p:sldId id="278" r:id="rId5"/>
    <p:sldId id="266" r:id="rId6"/>
    <p:sldId id="257" r:id="rId7"/>
    <p:sldId id="271" r:id="rId8"/>
    <p:sldId id="267" r:id="rId9"/>
    <p:sldId id="272" r:id="rId10"/>
    <p:sldId id="259" r:id="rId11"/>
    <p:sldId id="273" r:id="rId12"/>
    <p:sldId id="260" r:id="rId13"/>
    <p:sldId id="280" r:id="rId14"/>
    <p:sldId id="261" r:id="rId15"/>
    <p:sldId id="262" r:id="rId16"/>
    <p:sldId id="275" r:id="rId17"/>
    <p:sldId id="263" r:id="rId18"/>
    <p:sldId id="268" r:id="rId19"/>
    <p:sldId id="264" r:id="rId20"/>
    <p:sldId id="269" r:id="rId21"/>
    <p:sldId id="265" r:id="rId22"/>
    <p:sldId id="276" r:id="rId23"/>
    <p:sldId id="281" r:id="rId24"/>
    <p:sldId id="270"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Rpsu15h3Rf9EcH0KhfiGddZUuv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 Stowell"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A00"/>
    <a:srgbClr val="56B6E1"/>
    <a:srgbClr val="05413E"/>
    <a:srgbClr val="63BBE3"/>
    <a:srgbClr val="2288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FA1FD-0DC7-4D93-8907-B7C5885E9BEA}" type="doc">
      <dgm:prSet loTypeId="urn:microsoft.com/office/officeart/2005/8/layout/default" loCatId="list" qsTypeId="urn:microsoft.com/office/officeart/2005/8/quickstyle/3d7" qsCatId="3D" csTypeId="urn:microsoft.com/office/officeart/2005/8/colors/colorful1" csCatId="colorful" phldr="1"/>
      <dgm:spPr/>
      <dgm:t>
        <a:bodyPr/>
        <a:lstStyle/>
        <a:p>
          <a:endParaRPr lang="en-US"/>
        </a:p>
      </dgm:t>
    </dgm:pt>
    <dgm:pt modelId="{DE4C6847-BD45-4011-AFD1-42164EE9745D}">
      <dgm:prSet phldrT="[Text]"/>
      <dgm:spPr>
        <a:solidFill>
          <a:srgbClr val="C00000"/>
        </a:solidFill>
      </dgm:spPr>
      <dgm:t>
        <a:bodyPr/>
        <a:lstStyle/>
        <a:p>
          <a:r>
            <a:rPr lang="en-US" dirty="0">
              <a:latin typeface="Georgia" panose="02040502050405020303" pitchFamily="18" charset="0"/>
            </a:rPr>
            <a:t>Community Recruitment</a:t>
          </a:r>
        </a:p>
      </dgm:t>
    </dgm:pt>
    <dgm:pt modelId="{2FFE1C2C-0176-47D4-91B5-52B05F259FFC}" type="parTrans" cxnId="{CE923ADD-5CAC-46AD-8587-0490BA93EC86}">
      <dgm:prSet/>
      <dgm:spPr/>
      <dgm:t>
        <a:bodyPr/>
        <a:lstStyle/>
        <a:p>
          <a:endParaRPr lang="en-US"/>
        </a:p>
      </dgm:t>
    </dgm:pt>
    <dgm:pt modelId="{A0548352-9068-4A18-B1CA-7910A77E364E}" type="sibTrans" cxnId="{CE923ADD-5CAC-46AD-8587-0490BA93EC86}">
      <dgm:prSet/>
      <dgm:spPr/>
      <dgm:t>
        <a:bodyPr/>
        <a:lstStyle/>
        <a:p>
          <a:endParaRPr lang="en-US"/>
        </a:p>
      </dgm:t>
    </dgm:pt>
    <dgm:pt modelId="{A79640A2-43D2-4CC0-99EB-CEED6102F8C3}">
      <dgm:prSet phldrT="[Text]"/>
      <dgm:spPr/>
      <dgm:t>
        <a:bodyPr/>
        <a:lstStyle/>
        <a:p>
          <a:r>
            <a:rPr lang="en-US" dirty="0">
              <a:latin typeface="Georgia" panose="02040502050405020303" pitchFamily="18" charset="0"/>
            </a:rPr>
            <a:t>Housing</a:t>
          </a:r>
        </a:p>
      </dgm:t>
    </dgm:pt>
    <dgm:pt modelId="{B072FEDF-80A3-4CC3-B7BA-D520864E917A}" type="parTrans" cxnId="{1B9697A5-1FE4-4E47-BFC7-63109597A3A0}">
      <dgm:prSet/>
      <dgm:spPr/>
      <dgm:t>
        <a:bodyPr/>
        <a:lstStyle/>
        <a:p>
          <a:endParaRPr lang="en-US"/>
        </a:p>
      </dgm:t>
    </dgm:pt>
    <dgm:pt modelId="{30453821-57D7-4A9A-B9C7-48AD78DDEA48}" type="sibTrans" cxnId="{1B9697A5-1FE4-4E47-BFC7-63109597A3A0}">
      <dgm:prSet/>
      <dgm:spPr/>
      <dgm:t>
        <a:bodyPr/>
        <a:lstStyle/>
        <a:p>
          <a:endParaRPr lang="en-US"/>
        </a:p>
      </dgm:t>
    </dgm:pt>
    <dgm:pt modelId="{EB572BF1-B701-4AAB-BCC2-E3F66DCA3111}">
      <dgm:prSet phldrT="[Text]"/>
      <dgm:spPr>
        <a:solidFill>
          <a:schemeClr val="accent6">
            <a:lumMod val="75000"/>
          </a:schemeClr>
        </a:solidFill>
      </dgm:spPr>
      <dgm:t>
        <a:bodyPr/>
        <a:lstStyle/>
        <a:p>
          <a:r>
            <a:rPr lang="en-US" dirty="0">
              <a:latin typeface="Georgia" panose="02040502050405020303" pitchFamily="18" charset="0"/>
            </a:rPr>
            <a:t>Farms, Fishing, Agribusiness</a:t>
          </a:r>
        </a:p>
      </dgm:t>
    </dgm:pt>
    <dgm:pt modelId="{5B3532D6-E6B9-46E7-8ECE-FD17BAEE507C}" type="parTrans" cxnId="{6B91AC89-CBE1-4C3F-B4C3-23D0D8AAB118}">
      <dgm:prSet/>
      <dgm:spPr/>
      <dgm:t>
        <a:bodyPr/>
        <a:lstStyle/>
        <a:p>
          <a:endParaRPr lang="en-US"/>
        </a:p>
      </dgm:t>
    </dgm:pt>
    <dgm:pt modelId="{45232C0E-BD02-41E7-A242-CD716F759FCD}" type="sibTrans" cxnId="{6B91AC89-CBE1-4C3F-B4C3-23D0D8AAB118}">
      <dgm:prSet/>
      <dgm:spPr/>
      <dgm:t>
        <a:bodyPr/>
        <a:lstStyle/>
        <a:p>
          <a:endParaRPr lang="en-US"/>
        </a:p>
      </dgm:t>
    </dgm:pt>
    <dgm:pt modelId="{F49135B3-D463-47F9-8666-10BBD44E1647}">
      <dgm:prSet phldrT="[Text]"/>
      <dgm:spPr>
        <a:solidFill>
          <a:srgbClr val="56B6E1"/>
        </a:solidFill>
      </dgm:spPr>
      <dgm:t>
        <a:bodyPr/>
        <a:lstStyle/>
        <a:p>
          <a:r>
            <a:rPr lang="en-US" dirty="0">
              <a:latin typeface="Georgia" panose="02040502050405020303" pitchFamily="18" charset="0"/>
            </a:rPr>
            <a:t>Schools</a:t>
          </a:r>
        </a:p>
      </dgm:t>
    </dgm:pt>
    <dgm:pt modelId="{44248A00-1757-40EA-B5B6-E5CFDFB33172}" type="parTrans" cxnId="{09686B2A-29DA-469A-8FE7-E7AA744E0099}">
      <dgm:prSet/>
      <dgm:spPr/>
      <dgm:t>
        <a:bodyPr/>
        <a:lstStyle/>
        <a:p>
          <a:endParaRPr lang="en-US"/>
        </a:p>
      </dgm:t>
    </dgm:pt>
    <dgm:pt modelId="{0F68C5B4-F1A2-4A71-B291-D9D3C61853FB}" type="sibTrans" cxnId="{09686B2A-29DA-469A-8FE7-E7AA744E0099}">
      <dgm:prSet/>
      <dgm:spPr/>
      <dgm:t>
        <a:bodyPr/>
        <a:lstStyle/>
        <a:p>
          <a:endParaRPr lang="en-US"/>
        </a:p>
      </dgm:t>
    </dgm:pt>
    <dgm:pt modelId="{CBC7F9BE-F735-4D86-9880-BCBB497FBED7}" type="pres">
      <dgm:prSet presAssocID="{431FA1FD-0DC7-4D93-8907-B7C5885E9BEA}" presName="diagram" presStyleCnt="0">
        <dgm:presLayoutVars>
          <dgm:dir/>
          <dgm:resizeHandles val="exact"/>
        </dgm:presLayoutVars>
      </dgm:prSet>
      <dgm:spPr/>
    </dgm:pt>
    <dgm:pt modelId="{393F887F-F693-4FD5-A977-202B7A3FB242}" type="pres">
      <dgm:prSet presAssocID="{DE4C6847-BD45-4011-AFD1-42164EE9745D}" presName="node" presStyleLbl="node1" presStyleIdx="0" presStyleCnt="4">
        <dgm:presLayoutVars>
          <dgm:bulletEnabled val="1"/>
        </dgm:presLayoutVars>
      </dgm:prSet>
      <dgm:spPr/>
    </dgm:pt>
    <dgm:pt modelId="{00AAD8B7-C725-4D30-8E4F-6812902988FF}" type="pres">
      <dgm:prSet presAssocID="{A0548352-9068-4A18-B1CA-7910A77E364E}" presName="sibTrans" presStyleCnt="0"/>
      <dgm:spPr/>
    </dgm:pt>
    <dgm:pt modelId="{C0E555E5-41D2-4E4E-9175-95815D5F27D6}" type="pres">
      <dgm:prSet presAssocID="{A79640A2-43D2-4CC0-99EB-CEED6102F8C3}" presName="node" presStyleLbl="node1" presStyleIdx="1" presStyleCnt="4">
        <dgm:presLayoutVars>
          <dgm:bulletEnabled val="1"/>
        </dgm:presLayoutVars>
      </dgm:prSet>
      <dgm:spPr/>
    </dgm:pt>
    <dgm:pt modelId="{B74BA9AB-E6A0-4659-8B74-2D64F714C3F2}" type="pres">
      <dgm:prSet presAssocID="{30453821-57D7-4A9A-B9C7-48AD78DDEA48}" presName="sibTrans" presStyleCnt="0"/>
      <dgm:spPr/>
    </dgm:pt>
    <dgm:pt modelId="{8D3051C5-2A99-4D81-BD07-1539D005D511}" type="pres">
      <dgm:prSet presAssocID="{EB572BF1-B701-4AAB-BCC2-E3F66DCA3111}" presName="node" presStyleLbl="node1" presStyleIdx="2" presStyleCnt="4">
        <dgm:presLayoutVars>
          <dgm:bulletEnabled val="1"/>
        </dgm:presLayoutVars>
      </dgm:prSet>
      <dgm:spPr/>
    </dgm:pt>
    <dgm:pt modelId="{4BD8ED4F-C286-42A1-A036-B97AADAEBA5F}" type="pres">
      <dgm:prSet presAssocID="{45232C0E-BD02-41E7-A242-CD716F759FCD}" presName="sibTrans" presStyleCnt="0"/>
      <dgm:spPr/>
    </dgm:pt>
    <dgm:pt modelId="{E4B98B6F-89BD-4EE4-8E5E-ECB5A1FACF2F}" type="pres">
      <dgm:prSet presAssocID="{F49135B3-D463-47F9-8666-10BBD44E1647}" presName="node" presStyleLbl="node1" presStyleIdx="3" presStyleCnt="4">
        <dgm:presLayoutVars>
          <dgm:bulletEnabled val="1"/>
        </dgm:presLayoutVars>
      </dgm:prSet>
      <dgm:spPr/>
    </dgm:pt>
  </dgm:ptLst>
  <dgm:cxnLst>
    <dgm:cxn modelId="{A8AE2712-B88A-45B3-8D82-B0D06CFD04C0}" type="presOf" srcId="{A79640A2-43D2-4CC0-99EB-CEED6102F8C3}" destId="{C0E555E5-41D2-4E4E-9175-95815D5F27D6}" srcOrd="0" destOrd="0" presId="urn:microsoft.com/office/officeart/2005/8/layout/default"/>
    <dgm:cxn modelId="{1F4E5F25-C713-41EA-AFE9-C007A68C1D17}" type="presOf" srcId="{F49135B3-D463-47F9-8666-10BBD44E1647}" destId="{E4B98B6F-89BD-4EE4-8E5E-ECB5A1FACF2F}" srcOrd="0" destOrd="0" presId="urn:microsoft.com/office/officeart/2005/8/layout/default"/>
    <dgm:cxn modelId="{09686B2A-29DA-469A-8FE7-E7AA744E0099}" srcId="{431FA1FD-0DC7-4D93-8907-B7C5885E9BEA}" destId="{F49135B3-D463-47F9-8666-10BBD44E1647}" srcOrd="3" destOrd="0" parTransId="{44248A00-1757-40EA-B5B6-E5CFDFB33172}" sibTransId="{0F68C5B4-F1A2-4A71-B291-D9D3C61853FB}"/>
    <dgm:cxn modelId="{53A0492F-BE56-4AEB-AB39-24D02F7E7E74}" type="presOf" srcId="{431FA1FD-0DC7-4D93-8907-B7C5885E9BEA}" destId="{CBC7F9BE-F735-4D86-9880-BCBB497FBED7}" srcOrd="0" destOrd="0" presId="urn:microsoft.com/office/officeart/2005/8/layout/default"/>
    <dgm:cxn modelId="{6B91AC89-CBE1-4C3F-B4C3-23D0D8AAB118}" srcId="{431FA1FD-0DC7-4D93-8907-B7C5885E9BEA}" destId="{EB572BF1-B701-4AAB-BCC2-E3F66DCA3111}" srcOrd="2" destOrd="0" parTransId="{5B3532D6-E6B9-46E7-8ECE-FD17BAEE507C}" sibTransId="{45232C0E-BD02-41E7-A242-CD716F759FCD}"/>
    <dgm:cxn modelId="{1B9697A5-1FE4-4E47-BFC7-63109597A3A0}" srcId="{431FA1FD-0DC7-4D93-8907-B7C5885E9BEA}" destId="{A79640A2-43D2-4CC0-99EB-CEED6102F8C3}" srcOrd="1" destOrd="0" parTransId="{B072FEDF-80A3-4CC3-B7BA-D520864E917A}" sibTransId="{30453821-57D7-4A9A-B9C7-48AD78DDEA48}"/>
    <dgm:cxn modelId="{CE923ADD-5CAC-46AD-8587-0490BA93EC86}" srcId="{431FA1FD-0DC7-4D93-8907-B7C5885E9BEA}" destId="{DE4C6847-BD45-4011-AFD1-42164EE9745D}" srcOrd="0" destOrd="0" parTransId="{2FFE1C2C-0176-47D4-91B5-52B05F259FFC}" sibTransId="{A0548352-9068-4A18-B1CA-7910A77E364E}"/>
    <dgm:cxn modelId="{FC79F1E5-94B3-46F9-8ECD-06FEA031A53E}" type="presOf" srcId="{DE4C6847-BD45-4011-AFD1-42164EE9745D}" destId="{393F887F-F693-4FD5-A977-202B7A3FB242}" srcOrd="0" destOrd="0" presId="urn:microsoft.com/office/officeart/2005/8/layout/default"/>
    <dgm:cxn modelId="{0BE384E7-8E9F-4095-BBDE-EE8B31E6C8D8}" type="presOf" srcId="{EB572BF1-B701-4AAB-BCC2-E3F66DCA3111}" destId="{8D3051C5-2A99-4D81-BD07-1539D005D511}" srcOrd="0" destOrd="0" presId="urn:microsoft.com/office/officeart/2005/8/layout/default"/>
    <dgm:cxn modelId="{91C255F4-B7E1-498C-BBAE-12F632C078B1}" type="presParOf" srcId="{CBC7F9BE-F735-4D86-9880-BCBB497FBED7}" destId="{393F887F-F693-4FD5-A977-202B7A3FB242}" srcOrd="0" destOrd="0" presId="urn:microsoft.com/office/officeart/2005/8/layout/default"/>
    <dgm:cxn modelId="{613060EC-7EB0-4BED-B915-C2DD9B7421E4}" type="presParOf" srcId="{CBC7F9BE-F735-4D86-9880-BCBB497FBED7}" destId="{00AAD8B7-C725-4D30-8E4F-6812902988FF}" srcOrd="1" destOrd="0" presId="urn:microsoft.com/office/officeart/2005/8/layout/default"/>
    <dgm:cxn modelId="{DCBBBD87-D3FD-4FBD-818B-27A14CC3C13B}" type="presParOf" srcId="{CBC7F9BE-F735-4D86-9880-BCBB497FBED7}" destId="{C0E555E5-41D2-4E4E-9175-95815D5F27D6}" srcOrd="2" destOrd="0" presId="urn:microsoft.com/office/officeart/2005/8/layout/default"/>
    <dgm:cxn modelId="{21BC5BA6-E546-4296-88CB-312A78ED23D8}" type="presParOf" srcId="{CBC7F9BE-F735-4D86-9880-BCBB497FBED7}" destId="{B74BA9AB-E6A0-4659-8B74-2D64F714C3F2}" srcOrd="3" destOrd="0" presId="urn:microsoft.com/office/officeart/2005/8/layout/default"/>
    <dgm:cxn modelId="{3C70D2DA-01CD-4379-9F2B-661244C766F5}" type="presParOf" srcId="{CBC7F9BE-F735-4D86-9880-BCBB497FBED7}" destId="{8D3051C5-2A99-4D81-BD07-1539D005D511}" srcOrd="4" destOrd="0" presId="urn:microsoft.com/office/officeart/2005/8/layout/default"/>
    <dgm:cxn modelId="{3B20B04D-F26A-48D9-92E1-DD97C098158A}" type="presParOf" srcId="{CBC7F9BE-F735-4D86-9880-BCBB497FBED7}" destId="{4BD8ED4F-C286-42A1-A036-B97AADAEBA5F}" srcOrd="5" destOrd="0" presId="urn:microsoft.com/office/officeart/2005/8/layout/default"/>
    <dgm:cxn modelId="{E886EE6C-D347-4DFB-B04B-3479AB52F722}" type="presParOf" srcId="{CBC7F9BE-F735-4D86-9880-BCBB497FBED7}" destId="{E4B98B6F-89BD-4EE4-8E5E-ECB5A1FACF2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9FC066-83F3-4F3F-BE13-D0152F03A6BB}" type="doc">
      <dgm:prSet loTypeId="urn:microsoft.com/office/officeart/2005/8/layout/cycle5" loCatId="cycle" qsTypeId="urn:microsoft.com/office/officeart/2005/8/quickstyle/3d7" qsCatId="3D" csTypeId="urn:microsoft.com/office/officeart/2005/8/colors/colorful5" csCatId="colorful" phldr="1"/>
      <dgm:spPr/>
      <dgm:t>
        <a:bodyPr/>
        <a:lstStyle/>
        <a:p>
          <a:endParaRPr lang="en-US"/>
        </a:p>
      </dgm:t>
    </dgm:pt>
    <dgm:pt modelId="{008AC567-8AA0-4215-88DF-62B6134CF6FA}">
      <dgm:prSet phldrT="[Text]"/>
      <dgm:spPr/>
      <dgm:t>
        <a:bodyPr/>
        <a:lstStyle/>
        <a:p>
          <a:r>
            <a:rPr lang="en-US" dirty="0"/>
            <a:t>Adult Education</a:t>
          </a:r>
        </a:p>
      </dgm:t>
    </dgm:pt>
    <dgm:pt modelId="{0360EEE2-9FB2-4960-B2BE-23AC4435F485}" type="parTrans" cxnId="{EF19883E-8001-484B-A4C8-41665BC563F3}">
      <dgm:prSet/>
      <dgm:spPr/>
      <dgm:t>
        <a:bodyPr/>
        <a:lstStyle/>
        <a:p>
          <a:endParaRPr lang="en-US"/>
        </a:p>
      </dgm:t>
    </dgm:pt>
    <dgm:pt modelId="{83D4B27C-1F9B-44D4-9506-31494482D3F5}" type="sibTrans" cxnId="{EF19883E-8001-484B-A4C8-41665BC563F3}">
      <dgm:prSet/>
      <dgm:spPr/>
      <dgm:t>
        <a:bodyPr/>
        <a:lstStyle/>
        <a:p>
          <a:endParaRPr lang="en-US"/>
        </a:p>
      </dgm:t>
    </dgm:pt>
    <dgm:pt modelId="{95196424-58FB-4F11-ADCE-4F09907BBADC}">
      <dgm:prSet phldrT="[Text]"/>
      <dgm:spPr>
        <a:solidFill>
          <a:srgbClr val="F6BA00"/>
        </a:solidFill>
      </dgm:spPr>
      <dgm:t>
        <a:bodyPr/>
        <a:lstStyle/>
        <a:p>
          <a:r>
            <a:rPr lang="en-US" dirty="0"/>
            <a:t>Community Health Programs</a:t>
          </a:r>
        </a:p>
      </dgm:t>
    </dgm:pt>
    <dgm:pt modelId="{385A43CB-EDE8-41F8-87D3-BD03D460BC1C}" type="parTrans" cxnId="{B6D18004-8162-4150-8E07-F063D0F344FF}">
      <dgm:prSet/>
      <dgm:spPr/>
      <dgm:t>
        <a:bodyPr/>
        <a:lstStyle/>
        <a:p>
          <a:endParaRPr lang="en-US"/>
        </a:p>
      </dgm:t>
    </dgm:pt>
    <dgm:pt modelId="{8DE296C8-68C3-47DA-91E3-BEDC4C4B3A0F}" type="sibTrans" cxnId="{B6D18004-8162-4150-8E07-F063D0F344FF}">
      <dgm:prSet/>
      <dgm:spPr/>
      <dgm:t>
        <a:bodyPr/>
        <a:lstStyle/>
        <a:p>
          <a:endParaRPr lang="en-US"/>
        </a:p>
      </dgm:t>
    </dgm:pt>
    <dgm:pt modelId="{D3BC9CDA-FEA3-4C5F-982F-68ABFA8E5ADC}">
      <dgm:prSet phldrT="[Text]"/>
      <dgm:spPr/>
      <dgm:t>
        <a:bodyPr/>
        <a:lstStyle/>
        <a:p>
          <a:r>
            <a:rPr lang="en-US" dirty="0"/>
            <a:t>Boys and Girls Clubs</a:t>
          </a:r>
        </a:p>
      </dgm:t>
    </dgm:pt>
    <dgm:pt modelId="{29056BAC-1D24-4905-BD26-012DD4C2D5DE}" type="parTrans" cxnId="{8902AD01-E6DB-48C4-A427-9975FEB74A28}">
      <dgm:prSet/>
      <dgm:spPr/>
      <dgm:t>
        <a:bodyPr/>
        <a:lstStyle/>
        <a:p>
          <a:endParaRPr lang="en-US"/>
        </a:p>
      </dgm:t>
    </dgm:pt>
    <dgm:pt modelId="{23A0E67D-D406-4219-BA4B-D37DB296A971}" type="sibTrans" cxnId="{8902AD01-E6DB-48C4-A427-9975FEB74A28}">
      <dgm:prSet/>
      <dgm:spPr/>
      <dgm:t>
        <a:bodyPr/>
        <a:lstStyle/>
        <a:p>
          <a:endParaRPr lang="en-US"/>
        </a:p>
      </dgm:t>
    </dgm:pt>
    <dgm:pt modelId="{02FED984-5BF9-4A55-9128-B49D40D5FEA6}">
      <dgm:prSet phldrT="[Text]"/>
      <dgm:spPr>
        <a:solidFill>
          <a:srgbClr val="FF0000"/>
        </a:solidFill>
      </dgm:spPr>
      <dgm:t>
        <a:bodyPr/>
        <a:lstStyle/>
        <a:p>
          <a:r>
            <a:rPr lang="en-US" dirty="0"/>
            <a:t>Head Start Programs</a:t>
          </a:r>
        </a:p>
      </dgm:t>
    </dgm:pt>
    <dgm:pt modelId="{0563550E-8177-4910-908C-3B7FDEDA22EF}" type="parTrans" cxnId="{A00690F5-06AC-4A0A-948C-3425801698AC}">
      <dgm:prSet/>
      <dgm:spPr/>
      <dgm:t>
        <a:bodyPr/>
        <a:lstStyle/>
        <a:p>
          <a:endParaRPr lang="en-US"/>
        </a:p>
      </dgm:t>
    </dgm:pt>
    <dgm:pt modelId="{16A4B90F-B2C1-429F-9CF7-6F9EA993FCC8}" type="sibTrans" cxnId="{A00690F5-06AC-4A0A-948C-3425801698AC}">
      <dgm:prSet/>
      <dgm:spPr/>
      <dgm:t>
        <a:bodyPr/>
        <a:lstStyle/>
        <a:p>
          <a:endParaRPr lang="en-US"/>
        </a:p>
      </dgm:t>
    </dgm:pt>
    <dgm:pt modelId="{5DE21210-4792-4868-B96B-BED39B58F29F}">
      <dgm:prSet phldrT="[Text]"/>
      <dgm:spPr/>
      <dgm:t>
        <a:bodyPr/>
        <a:lstStyle/>
        <a:p>
          <a:r>
            <a:rPr lang="en-US" dirty="0"/>
            <a:t>Employment offices</a:t>
          </a:r>
        </a:p>
      </dgm:t>
    </dgm:pt>
    <dgm:pt modelId="{AAED7C0B-8116-4146-8DD3-80A79888BFA0}" type="parTrans" cxnId="{F3F0194F-FA75-47F3-B463-AC2C750FF7E7}">
      <dgm:prSet/>
      <dgm:spPr/>
      <dgm:t>
        <a:bodyPr/>
        <a:lstStyle/>
        <a:p>
          <a:endParaRPr lang="en-US"/>
        </a:p>
      </dgm:t>
    </dgm:pt>
    <dgm:pt modelId="{8F07E0A9-6F1D-4A91-A830-564A2D6DF42C}" type="sibTrans" cxnId="{F3F0194F-FA75-47F3-B463-AC2C750FF7E7}">
      <dgm:prSet/>
      <dgm:spPr/>
      <dgm:t>
        <a:bodyPr/>
        <a:lstStyle/>
        <a:p>
          <a:endParaRPr lang="en-US"/>
        </a:p>
      </dgm:t>
    </dgm:pt>
    <dgm:pt modelId="{DB8A911B-65C5-4E6D-9E8B-58EAD083D25E}" type="pres">
      <dgm:prSet presAssocID="{D59FC066-83F3-4F3F-BE13-D0152F03A6BB}" presName="cycle" presStyleCnt="0">
        <dgm:presLayoutVars>
          <dgm:dir/>
          <dgm:resizeHandles val="exact"/>
        </dgm:presLayoutVars>
      </dgm:prSet>
      <dgm:spPr/>
    </dgm:pt>
    <dgm:pt modelId="{F48B01A6-5031-4C5D-90F0-0BD6FBCB3B84}" type="pres">
      <dgm:prSet presAssocID="{008AC567-8AA0-4215-88DF-62B6134CF6FA}" presName="node" presStyleLbl="node1" presStyleIdx="0" presStyleCnt="5">
        <dgm:presLayoutVars>
          <dgm:bulletEnabled val="1"/>
        </dgm:presLayoutVars>
      </dgm:prSet>
      <dgm:spPr/>
    </dgm:pt>
    <dgm:pt modelId="{AFB2943F-9DB3-4C0E-AC81-DD706D67BEE0}" type="pres">
      <dgm:prSet presAssocID="{008AC567-8AA0-4215-88DF-62B6134CF6FA}" presName="spNode" presStyleCnt="0"/>
      <dgm:spPr/>
    </dgm:pt>
    <dgm:pt modelId="{E5A24378-9860-4C31-ADB5-CE3CF44808E0}" type="pres">
      <dgm:prSet presAssocID="{83D4B27C-1F9B-44D4-9506-31494482D3F5}" presName="sibTrans" presStyleLbl="sibTrans1D1" presStyleIdx="0" presStyleCnt="5"/>
      <dgm:spPr/>
    </dgm:pt>
    <dgm:pt modelId="{9247A587-B551-45B4-A86F-1D085B700CCC}" type="pres">
      <dgm:prSet presAssocID="{95196424-58FB-4F11-ADCE-4F09907BBADC}" presName="node" presStyleLbl="node1" presStyleIdx="1" presStyleCnt="5">
        <dgm:presLayoutVars>
          <dgm:bulletEnabled val="1"/>
        </dgm:presLayoutVars>
      </dgm:prSet>
      <dgm:spPr/>
    </dgm:pt>
    <dgm:pt modelId="{B7DA2462-390E-4C19-A8C6-C36415BC747D}" type="pres">
      <dgm:prSet presAssocID="{95196424-58FB-4F11-ADCE-4F09907BBADC}" presName="spNode" presStyleCnt="0"/>
      <dgm:spPr/>
    </dgm:pt>
    <dgm:pt modelId="{3569083A-CB44-4CA3-935D-39378E9A2D59}" type="pres">
      <dgm:prSet presAssocID="{8DE296C8-68C3-47DA-91E3-BEDC4C4B3A0F}" presName="sibTrans" presStyleLbl="sibTrans1D1" presStyleIdx="1" presStyleCnt="5"/>
      <dgm:spPr/>
    </dgm:pt>
    <dgm:pt modelId="{C6A2BEAC-5EB5-425D-B183-B265FE1B458D}" type="pres">
      <dgm:prSet presAssocID="{D3BC9CDA-FEA3-4C5F-982F-68ABFA8E5ADC}" presName="node" presStyleLbl="node1" presStyleIdx="2" presStyleCnt="5">
        <dgm:presLayoutVars>
          <dgm:bulletEnabled val="1"/>
        </dgm:presLayoutVars>
      </dgm:prSet>
      <dgm:spPr/>
    </dgm:pt>
    <dgm:pt modelId="{F1649D12-3120-4D1D-81D0-96ED4C005EC3}" type="pres">
      <dgm:prSet presAssocID="{D3BC9CDA-FEA3-4C5F-982F-68ABFA8E5ADC}" presName="spNode" presStyleCnt="0"/>
      <dgm:spPr/>
    </dgm:pt>
    <dgm:pt modelId="{2EC503DE-8BA3-4383-9D37-E62337D14A57}" type="pres">
      <dgm:prSet presAssocID="{23A0E67D-D406-4219-BA4B-D37DB296A971}" presName="sibTrans" presStyleLbl="sibTrans1D1" presStyleIdx="2" presStyleCnt="5"/>
      <dgm:spPr/>
    </dgm:pt>
    <dgm:pt modelId="{43A51E39-A6B8-4300-9AC7-CB84607CC92D}" type="pres">
      <dgm:prSet presAssocID="{02FED984-5BF9-4A55-9128-B49D40D5FEA6}" presName="node" presStyleLbl="node1" presStyleIdx="3" presStyleCnt="5">
        <dgm:presLayoutVars>
          <dgm:bulletEnabled val="1"/>
        </dgm:presLayoutVars>
      </dgm:prSet>
      <dgm:spPr/>
    </dgm:pt>
    <dgm:pt modelId="{EB8776F3-40DF-428A-B784-7926B0D464F0}" type="pres">
      <dgm:prSet presAssocID="{02FED984-5BF9-4A55-9128-B49D40D5FEA6}" presName="spNode" presStyleCnt="0"/>
      <dgm:spPr/>
    </dgm:pt>
    <dgm:pt modelId="{B093E5FC-40AD-44CD-B82E-CBEEC60740B5}" type="pres">
      <dgm:prSet presAssocID="{16A4B90F-B2C1-429F-9CF7-6F9EA993FCC8}" presName="sibTrans" presStyleLbl="sibTrans1D1" presStyleIdx="3" presStyleCnt="5"/>
      <dgm:spPr/>
    </dgm:pt>
    <dgm:pt modelId="{F9A61AC9-A290-4760-976C-FBF1422B1581}" type="pres">
      <dgm:prSet presAssocID="{5DE21210-4792-4868-B96B-BED39B58F29F}" presName="node" presStyleLbl="node1" presStyleIdx="4" presStyleCnt="5">
        <dgm:presLayoutVars>
          <dgm:bulletEnabled val="1"/>
        </dgm:presLayoutVars>
      </dgm:prSet>
      <dgm:spPr/>
    </dgm:pt>
    <dgm:pt modelId="{5B5FFEBA-B222-4B50-A645-723CBC43FC0B}" type="pres">
      <dgm:prSet presAssocID="{5DE21210-4792-4868-B96B-BED39B58F29F}" presName="spNode" presStyleCnt="0"/>
      <dgm:spPr/>
    </dgm:pt>
    <dgm:pt modelId="{C0FA84B9-51B5-4ABE-9AE1-6DAFE282F81E}" type="pres">
      <dgm:prSet presAssocID="{8F07E0A9-6F1D-4A91-A830-564A2D6DF42C}" presName="sibTrans" presStyleLbl="sibTrans1D1" presStyleIdx="4" presStyleCnt="5"/>
      <dgm:spPr/>
    </dgm:pt>
  </dgm:ptLst>
  <dgm:cxnLst>
    <dgm:cxn modelId="{8902AD01-E6DB-48C4-A427-9975FEB74A28}" srcId="{D59FC066-83F3-4F3F-BE13-D0152F03A6BB}" destId="{D3BC9CDA-FEA3-4C5F-982F-68ABFA8E5ADC}" srcOrd="2" destOrd="0" parTransId="{29056BAC-1D24-4905-BD26-012DD4C2D5DE}" sibTransId="{23A0E67D-D406-4219-BA4B-D37DB296A971}"/>
    <dgm:cxn modelId="{B6D18004-8162-4150-8E07-F063D0F344FF}" srcId="{D59FC066-83F3-4F3F-BE13-D0152F03A6BB}" destId="{95196424-58FB-4F11-ADCE-4F09907BBADC}" srcOrd="1" destOrd="0" parTransId="{385A43CB-EDE8-41F8-87D3-BD03D460BC1C}" sibTransId="{8DE296C8-68C3-47DA-91E3-BEDC4C4B3A0F}"/>
    <dgm:cxn modelId="{D0E8DD09-EDDB-46B4-9343-00C9C26D1A2F}" type="presOf" srcId="{5DE21210-4792-4868-B96B-BED39B58F29F}" destId="{F9A61AC9-A290-4760-976C-FBF1422B1581}" srcOrd="0" destOrd="0" presId="urn:microsoft.com/office/officeart/2005/8/layout/cycle5"/>
    <dgm:cxn modelId="{FE1A540F-8EE1-4BAA-8DB1-F5B9888A5398}" type="presOf" srcId="{23A0E67D-D406-4219-BA4B-D37DB296A971}" destId="{2EC503DE-8BA3-4383-9D37-E62337D14A57}" srcOrd="0" destOrd="0" presId="urn:microsoft.com/office/officeart/2005/8/layout/cycle5"/>
    <dgm:cxn modelId="{6B69CB36-B828-446B-AC10-2C77D1123B08}" type="presOf" srcId="{8F07E0A9-6F1D-4A91-A830-564A2D6DF42C}" destId="{C0FA84B9-51B5-4ABE-9AE1-6DAFE282F81E}" srcOrd="0" destOrd="0" presId="urn:microsoft.com/office/officeart/2005/8/layout/cycle5"/>
    <dgm:cxn modelId="{EF19883E-8001-484B-A4C8-41665BC563F3}" srcId="{D59FC066-83F3-4F3F-BE13-D0152F03A6BB}" destId="{008AC567-8AA0-4215-88DF-62B6134CF6FA}" srcOrd="0" destOrd="0" parTransId="{0360EEE2-9FB2-4960-B2BE-23AC4435F485}" sibTransId="{83D4B27C-1F9B-44D4-9506-31494482D3F5}"/>
    <dgm:cxn modelId="{056DDF3F-EA31-41FC-B5E4-EA8CE0E7D4A5}" type="presOf" srcId="{95196424-58FB-4F11-ADCE-4F09907BBADC}" destId="{9247A587-B551-45B4-A86F-1D085B700CCC}" srcOrd="0" destOrd="0" presId="urn:microsoft.com/office/officeart/2005/8/layout/cycle5"/>
    <dgm:cxn modelId="{F8D12D6A-7551-4C6D-87AB-012EAD99925E}" type="presOf" srcId="{8DE296C8-68C3-47DA-91E3-BEDC4C4B3A0F}" destId="{3569083A-CB44-4CA3-935D-39378E9A2D59}" srcOrd="0" destOrd="0" presId="urn:microsoft.com/office/officeart/2005/8/layout/cycle5"/>
    <dgm:cxn modelId="{F3F0194F-FA75-47F3-B463-AC2C750FF7E7}" srcId="{D59FC066-83F3-4F3F-BE13-D0152F03A6BB}" destId="{5DE21210-4792-4868-B96B-BED39B58F29F}" srcOrd="4" destOrd="0" parTransId="{AAED7C0B-8116-4146-8DD3-80A79888BFA0}" sibTransId="{8F07E0A9-6F1D-4A91-A830-564A2D6DF42C}"/>
    <dgm:cxn modelId="{D1B4B954-5705-4D94-8C71-60F312997D35}" type="presOf" srcId="{D3BC9CDA-FEA3-4C5F-982F-68ABFA8E5ADC}" destId="{C6A2BEAC-5EB5-425D-B183-B265FE1B458D}" srcOrd="0" destOrd="0" presId="urn:microsoft.com/office/officeart/2005/8/layout/cycle5"/>
    <dgm:cxn modelId="{44C3EC92-D9C2-43EE-A001-E31D7C3C5EC3}" type="presOf" srcId="{16A4B90F-B2C1-429F-9CF7-6F9EA993FCC8}" destId="{B093E5FC-40AD-44CD-B82E-CBEEC60740B5}" srcOrd="0" destOrd="0" presId="urn:microsoft.com/office/officeart/2005/8/layout/cycle5"/>
    <dgm:cxn modelId="{E46B65AD-F7C0-4731-BF41-487EA23E20AA}" type="presOf" srcId="{83D4B27C-1F9B-44D4-9506-31494482D3F5}" destId="{E5A24378-9860-4C31-ADB5-CE3CF44808E0}" srcOrd="0" destOrd="0" presId="urn:microsoft.com/office/officeart/2005/8/layout/cycle5"/>
    <dgm:cxn modelId="{5B58F4B6-4A8A-4998-85F2-FAD1C9A25A95}" type="presOf" srcId="{D59FC066-83F3-4F3F-BE13-D0152F03A6BB}" destId="{DB8A911B-65C5-4E6D-9E8B-58EAD083D25E}" srcOrd="0" destOrd="0" presId="urn:microsoft.com/office/officeart/2005/8/layout/cycle5"/>
    <dgm:cxn modelId="{79AF05EA-37B7-4F25-B4FD-8C1B4DF35F64}" type="presOf" srcId="{008AC567-8AA0-4215-88DF-62B6134CF6FA}" destId="{F48B01A6-5031-4C5D-90F0-0BD6FBCB3B84}" srcOrd="0" destOrd="0" presId="urn:microsoft.com/office/officeart/2005/8/layout/cycle5"/>
    <dgm:cxn modelId="{A00690F5-06AC-4A0A-948C-3425801698AC}" srcId="{D59FC066-83F3-4F3F-BE13-D0152F03A6BB}" destId="{02FED984-5BF9-4A55-9128-B49D40D5FEA6}" srcOrd="3" destOrd="0" parTransId="{0563550E-8177-4910-908C-3B7FDEDA22EF}" sibTransId="{16A4B90F-B2C1-429F-9CF7-6F9EA993FCC8}"/>
    <dgm:cxn modelId="{9FA61AFE-6E9E-4E66-916E-B6784F8AC44D}" type="presOf" srcId="{02FED984-5BF9-4A55-9128-B49D40D5FEA6}" destId="{43A51E39-A6B8-4300-9AC7-CB84607CC92D}" srcOrd="0" destOrd="0" presId="urn:microsoft.com/office/officeart/2005/8/layout/cycle5"/>
    <dgm:cxn modelId="{4C1B4BBF-B74C-486F-9F6E-5B7E07499896}" type="presParOf" srcId="{DB8A911B-65C5-4E6D-9E8B-58EAD083D25E}" destId="{F48B01A6-5031-4C5D-90F0-0BD6FBCB3B84}" srcOrd="0" destOrd="0" presId="urn:microsoft.com/office/officeart/2005/8/layout/cycle5"/>
    <dgm:cxn modelId="{F8D5F653-4404-4ED7-928B-DD2DA9F4E3FC}" type="presParOf" srcId="{DB8A911B-65C5-4E6D-9E8B-58EAD083D25E}" destId="{AFB2943F-9DB3-4C0E-AC81-DD706D67BEE0}" srcOrd="1" destOrd="0" presId="urn:microsoft.com/office/officeart/2005/8/layout/cycle5"/>
    <dgm:cxn modelId="{F85758A5-552B-46B8-9D04-C3D7F12F3018}" type="presParOf" srcId="{DB8A911B-65C5-4E6D-9E8B-58EAD083D25E}" destId="{E5A24378-9860-4C31-ADB5-CE3CF44808E0}" srcOrd="2" destOrd="0" presId="urn:microsoft.com/office/officeart/2005/8/layout/cycle5"/>
    <dgm:cxn modelId="{E480DECB-5ED2-4838-BE89-A99B9A2EE26C}" type="presParOf" srcId="{DB8A911B-65C5-4E6D-9E8B-58EAD083D25E}" destId="{9247A587-B551-45B4-A86F-1D085B700CCC}" srcOrd="3" destOrd="0" presId="urn:microsoft.com/office/officeart/2005/8/layout/cycle5"/>
    <dgm:cxn modelId="{3900BE6E-BADB-41CA-A1C5-8ACE179755B1}" type="presParOf" srcId="{DB8A911B-65C5-4E6D-9E8B-58EAD083D25E}" destId="{B7DA2462-390E-4C19-A8C6-C36415BC747D}" srcOrd="4" destOrd="0" presId="urn:microsoft.com/office/officeart/2005/8/layout/cycle5"/>
    <dgm:cxn modelId="{BD66CB12-F0EC-4282-A3C5-10D7A55C7DC7}" type="presParOf" srcId="{DB8A911B-65C5-4E6D-9E8B-58EAD083D25E}" destId="{3569083A-CB44-4CA3-935D-39378E9A2D59}" srcOrd="5" destOrd="0" presId="urn:microsoft.com/office/officeart/2005/8/layout/cycle5"/>
    <dgm:cxn modelId="{07A02085-68D6-4C55-B58C-678449787E43}" type="presParOf" srcId="{DB8A911B-65C5-4E6D-9E8B-58EAD083D25E}" destId="{C6A2BEAC-5EB5-425D-B183-B265FE1B458D}" srcOrd="6" destOrd="0" presId="urn:microsoft.com/office/officeart/2005/8/layout/cycle5"/>
    <dgm:cxn modelId="{823C4C52-E690-4B25-96FF-CE0FAF1D922E}" type="presParOf" srcId="{DB8A911B-65C5-4E6D-9E8B-58EAD083D25E}" destId="{F1649D12-3120-4D1D-81D0-96ED4C005EC3}" srcOrd="7" destOrd="0" presId="urn:microsoft.com/office/officeart/2005/8/layout/cycle5"/>
    <dgm:cxn modelId="{0FE15F64-A8BE-404C-B2D4-AD56F129BD7A}" type="presParOf" srcId="{DB8A911B-65C5-4E6D-9E8B-58EAD083D25E}" destId="{2EC503DE-8BA3-4383-9D37-E62337D14A57}" srcOrd="8" destOrd="0" presId="urn:microsoft.com/office/officeart/2005/8/layout/cycle5"/>
    <dgm:cxn modelId="{0705C45A-21B4-46A1-9AF5-FF83A23CFF19}" type="presParOf" srcId="{DB8A911B-65C5-4E6D-9E8B-58EAD083D25E}" destId="{43A51E39-A6B8-4300-9AC7-CB84607CC92D}" srcOrd="9" destOrd="0" presId="urn:microsoft.com/office/officeart/2005/8/layout/cycle5"/>
    <dgm:cxn modelId="{A2DB439E-D794-4BAB-88B7-6635C8C103DC}" type="presParOf" srcId="{DB8A911B-65C5-4E6D-9E8B-58EAD083D25E}" destId="{EB8776F3-40DF-428A-B784-7926B0D464F0}" srcOrd="10" destOrd="0" presId="urn:microsoft.com/office/officeart/2005/8/layout/cycle5"/>
    <dgm:cxn modelId="{42DE8032-F049-4ECA-95B5-C16C66246C41}" type="presParOf" srcId="{DB8A911B-65C5-4E6D-9E8B-58EAD083D25E}" destId="{B093E5FC-40AD-44CD-B82E-CBEEC60740B5}" srcOrd="11" destOrd="0" presId="urn:microsoft.com/office/officeart/2005/8/layout/cycle5"/>
    <dgm:cxn modelId="{4DF0899B-FBB1-464D-B1FE-6FE526A8C5A2}" type="presParOf" srcId="{DB8A911B-65C5-4E6D-9E8B-58EAD083D25E}" destId="{F9A61AC9-A290-4760-976C-FBF1422B1581}" srcOrd="12" destOrd="0" presId="urn:microsoft.com/office/officeart/2005/8/layout/cycle5"/>
    <dgm:cxn modelId="{46E40F28-5DE3-4ED4-8653-7B28A764190A}" type="presParOf" srcId="{DB8A911B-65C5-4E6D-9E8B-58EAD083D25E}" destId="{5B5FFEBA-B222-4B50-A645-723CBC43FC0B}" srcOrd="13" destOrd="0" presId="urn:microsoft.com/office/officeart/2005/8/layout/cycle5"/>
    <dgm:cxn modelId="{86AE8E5A-CBCA-4F1D-A9A5-BC36F087EF55}" type="presParOf" srcId="{DB8A911B-65C5-4E6D-9E8B-58EAD083D25E}" destId="{C0FA84B9-51B5-4ABE-9AE1-6DAFE282F81E}"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F887F-F693-4FD5-A977-202B7A3FB242}">
      <dsp:nvSpPr>
        <dsp:cNvPr id="0" name=""/>
        <dsp:cNvSpPr/>
      </dsp:nvSpPr>
      <dsp:spPr>
        <a:xfrm>
          <a:off x="804" y="297057"/>
          <a:ext cx="3136436" cy="1881861"/>
        </a:xfrm>
        <a:prstGeom prst="rect">
          <a:avLst/>
        </a:prstGeom>
        <a:solidFill>
          <a:srgbClr val="C00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Georgia" panose="02040502050405020303" pitchFamily="18" charset="0"/>
            </a:rPr>
            <a:t>Community Recruitment</a:t>
          </a:r>
        </a:p>
      </dsp:txBody>
      <dsp:txXfrm>
        <a:off x="804" y="297057"/>
        <a:ext cx="3136436" cy="1881861"/>
      </dsp:txXfrm>
    </dsp:sp>
    <dsp:sp modelId="{C0E555E5-41D2-4E4E-9175-95815D5F27D6}">
      <dsp:nvSpPr>
        <dsp:cNvPr id="0" name=""/>
        <dsp:cNvSpPr/>
      </dsp:nvSpPr>
      <dsp:spPr>
        <a:xfrm>
          <a:off x="3450884" y="297057"/>
          <a:ext cx="3136436" cy="1881861"/>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Georgia" panose="02040502050405020303" pitchFamily="18" charset="0"/>
            </a:rPr>
            <a:t>Housing</a:t>
          </a:r>
        </a:p>
      </dsp:txBody>
      <dsp:txXfrm>
        <a:off x="3450884" y="297057"/>
        <a:ext cx="3136436" cy="1881861"/>
      </dsp:txXfrm>
    </dsp:sp>
    <dsp:sp modelId="{8D3051C5-2A99-4D81-BD07-1539D005D511}">
      <dsp:nvSpPr>
        <dsp:cNvPr id="0" name=""/>
        <dsp:cNvSpPr/>
      </dsp:nvSpPr>
      <dsp:spPr>
        <a:xfrm>
          <a:off x="804" y="2492563"/>
          <a:ext cx="3136436" cy="1881861"/>
        </a:xfrm>
        <a:prstGeom prst="rect">
          <a:avLst/>
        </a:prstGeom>
        <a:solidFill>
          <a:schemeClr val="accent6">
            <a:lumMod val="7500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Georgia" panose="02040502050405020303" pitchFamily="18" charset="0"/>
            </a:rPr>
            <a:t>Farms, Fishing, Agribusiness</a:t>
          </a:r>
        </a:p>
      </dsp:txBody>
      <dsp:txXfrm>
        <a:off x="804" y="2492563"/>
        <a:ext cx="3136436" cy="1881861"/>
      </dsp:txXfrm>
    </dsp:sp>
    <dsp:sp modelId="{E4B98B6F-89BD-4EE4-8E5E-ECB5A1FACF2F}">
      <dsp:nvSpPr>
        <dsp:cNvPr id="0" name=""/>
        <dsp:cNvSpPr/>
      </dsp:nvSpPr>
      <dsp:spPr>
        <a:xfrm>
          <a:off x="3450884" y="2492563"/>
          <a:ext cx="3136436" cy="1881861"/>
        </a:xfrm>
        <a:prstGeom prst="rect">
          <a:avLst/>
        </a:prstGeom>
        <a:solidFill>
          <a:srgbClr val="56B6E1"/>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Georgia" panose="02040502050405020303" pitchFamily="18" charset="0"/>
            </a:rPr>
            <a:t>Schools</a:t>
          </a:r>
        </a:p>
      </dsp:txBody>
      <dsp:txXfrm>
        <a:off x="3450884" y="2492563"/>
        <a:ext cx="3136436" cy="1881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B01A6-5031-4C5D-90F0-0BD6FBCB3B84}">
      <dsp:nvSpPr>
        <dsp:cNvPr id="0" name=""/>
        <dsp:cNvSpPr/>
      </dsp:nvSpPr>
      <dsp:spPr>
        <a:xfrm>
          <a:off x="3056520" y="2000"/>
          <a:ext cx="1830809" cy="1190025"/>
        </a:xfrm>
        <a:prstGeom prst="roundRect">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Adult Education</a:t>
          </a:r>
        </a:p>
      </dsp:txBody>
      <dsp:txXfrm>
        <a:off x="3114612" y="60092"/>
        <a:ext cx="1714625" cy="1073841"/>
      </dsp:txXfrm>
    </dsp:sp>
    <dsp:sp modelId="{E5A24378-9860-4C31-ADB5-CE3CF44808E0}">
      <dsp:nvSpPr>
        <dsp:cNvPr id="0" name=""/>
        <dsp:cNvSpPr/>
      </dsp:nvSpPr>
      <dsp:spPr>
        <a:xfrm>
          <a:off x="1595217" y="597013"/>
          <a:ext cx="4753414" cy="4753414"/>
        </a:xfrm>
        <a:custGeom>
          <a:avLst/>
          <a:gdLst/>
          <a:ahLst/>
          <a:cxnLst/>
          <a:rect l="0" t="0" r="0" b="0"/>
          <a:pathLst>
            <a:path>
              <a:moveTo>
                <a:pt x="3537173" y="302567"/>
              </a:moveTo>
              <a:arcTo wR="2376707" hR="2376707" stAng="17953603" swAng="1211273"/>
            </a:path>
          </a:pathLst>
        </a:custGeom>
        <a:noFill/>
        <a:ln w="9525" cap="flat" cmpd="sng" algn="ctr">
          <a:solidFill>
            <a:schemeClr val="accent5">
              <a:hueOff val="0"/>
              <a:satOff val="0"/>
              <a:lumOff val="0"/>
              <a:alphaOff val="0"/>
            </a:schemeClr>
          </a:solidFill>
          <a:prstDash val="solid"/>
          <a:tailEnd type="arrow"/>
        </a:ln>
        <a:effectLst/>
        <a:sp3d z="-110000"/>
      </dsp:spPr>
      <dsp:style>
        <a:lnRef idx="1">
          <a:scrgbClr r="0" g="0" b="0"/>
        </a:lnRef>
        <a:fillRef idx="0">
          <a:scrgbClr r="0" g="0" b="0"/>
        </a:fillRef>
        <a:effectRef idx="0">
          <a:scrgbClr r="0" g="0" b="0"/>
        </a:effectRef>
        <a:fontRef idx="minor"/>
      </dsp:style>
    </dsp:sp>
    <dsp:sp modelId="{9247A587-B551-45B4-A86F-1D085B700CCC}">
      <dsp:nvSpPr>
        <dsp:cNvPr id="0" name=""/>
        <dsp:cNvSpPr/>
      </dsp:nvSpPr>
      <dsp:spPr>
        <a:xfrm>
          <a:off x="5316903" y="1644264"/>
          <a:ext cx="1830809" cy="1190025"/>
        </a:xfrm>
        <a:prstGeom prst="roundRect">
          <a:avLst/>
        </a:prstGeom>
        <a:solidFill>
          <a:srgbClr val="F6BA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Community Health Programs</a:t>
          </a:r>
        </a:p>
      </dsp:txBody>
      <dsp:txXfrm>
        <a:off x="5374995" y="1702356"/>
        <a:ext cx="1714625" cy="1073841"/>
      </dsp:txXfrm>
    </dsp:sp>
    <dsp:sp modelId="{3569083A-CB44-4CA3-935D-39378E9A2D59}">
      <dsp:nvSpPr>
        <dsp:cNvPr id="0" name=""/>
        <dsp:cNvSpPr/>
      </dsp:nvSpPr>
      <dsp:spPr>
        <a:xfrm>
          <a:off x="1595217" y="597013"/>
          <a:ext cx="4753414" cy="4753414"/>
        </a:xfrm>
        <a:custGeom>
          <a:avLst/>
          <a:gdLst/>
          <a:ahLst/>
          <a:cxnLst/>
          <a:rect l="0" t="0" r="0" b="0"/>
          <a:pathLst>
            <a:path>
              <a:moveTo>
                <a:pt x="4747708" y="2541290"/>
              </a:moveTo>
              <a:arcTo wR="2376707" hR="2376707" stAng="21838250" swAng="1359521"/>
            </a:path>
          </a:pathLst>
        </a:custGeom>
        <a:noFill/>
        <a:ln w="9525" cap="flat" cmpd="sng" algn="ctr">
          <a:solidFill>
            <a:schemeClr val="accent5">
              <a:hueOff val="-1689636"/>
              <a:satOff val="-4355"/>
              <a:lumOff val="-2941"/>
              <a:alphaOff val="0"/>
            </a:schemeClr>
          </a:solidFill>
          <a:prstDash val="solid"/>
          <a:tailEnd type="arrow"/>
        </a:ln>
        <a:effectLst/>
        <a:sp3d z="-110000"/>
      </dsp:spPr>
      <dsp:style>
        <a:lnRef idx="1">
          <a:scrgbClr r="0" g="0" b="0"/>
        </a:lnRef>
        <a:fillRef idx="0">
          <a:scrgbClr r="0" g="0" b="0"/>
        </a:fillRef>
        <a:effectRef idx="0">
          <a:scrgbClr r="0" g="0" b="0"/>
        </a:effectRef>
        <a:fontRef idx="minor"/>
      </dsp:style>
    </dsp:sp>
    <dsp:sp modelId="{C6A2BEAC-5EB5-425D-B183-B265FE1B458D}">
      <dsp:nvSpPr>
        <dsp:cNvPr id="0" name=""/>
        <dsp:cNvSpPr/>
      </dsp:nvSpPr>
      <dsp:spPr>
        <a:xfrm>
          <a:off x="4453513" y="4301503"/>
          <a:ext cx="1830809" cy="1190025"/>
        </a:xfrm>
        <a:prstGeom prst="roundRect">
          <a:avLst/>
        </a:prstGeom>
        <a:solidFill>
          <a:schemeClr val="accent5">
            <a:hueOff val="-3379271"/>
            <a:satOff val="-8710"/>
            <a:lumOff val="-5883"/>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Boys and Girls Clubs</a:t>
          </a:r>
        </a:p>
      </dsp:txBody>
      <dsp:txXfrm>
        <a:off x="4511605" y="4359595"/>
        <a:ext cx="1714625" cy="1073841"/>
      </dsp:txXfrm>
    </dsp:sp>
    <dsp:sp modelId="{2EC503DE-8BA3-4383-9D37-E62337D14A57}">
      <dsp:nvSpPr>
        <dsp:cNvPr id="0" name=""/>
        <dsp:cNvSpPr/>
      </dsp:nvSpPr>
      <dsp:spPr>
        <a:xfrm>
          <a:off x="1595217" y="597013"/>
          <a:ext cx="4753414" cy="4753414"/>
        </a:xfrm>
        <a:custGeom>
          <a:avLst/>
          <a:gdLst/>
          <a:ahLst/>
          <a:cxnLst/>
          <a:rect l="0" t="0" r="0" b="0"/>
          <a:pathLst>
            <a:path>
              <a:moveTo>
                <a:pt x="2668281" y="4735460"/>
              </a:moveTo>
              <a:arcTo wR="2376707" hR="2376707" stAng="4977192" swAng="845617"/>
            </a:path>
          </a:pathLst>
        </a:custGeom>
        <a:noFill/>
        <a:ln w="9525" cap="flat" cmpd="sng" algn="ctr">
          <a:solidFill>
            <a:schemeClr val="accent5">
              <a:hueOff val="-3379271"/>
              <a:satOff val="-8710"/>
              <a:lumOff val="-5883"/>
              <a:alphaOff val="0"/>
            </a:schemeClr>
          </a:solidFill>
          <a:prstDash val="solid"/>
          <a:tailEnd type="arrow"/>
        </a:ln>
        <a:effectLst/>
        <a:sp3d z="-110000"/>
      </dsp:spPr>
      <dsp:style>
        <a:lnRef idx="1">
          <a:scrgbClr r="0" g="0" b="0"/>
        </a:lnRef>
        <a:fillRef idx="0">
          <a:scrgbClr r="0" g="0" b="0"/>
        </a:fillRef>
        <a:effectRef idx="0">
          <a:scrgbClr r="0" g="0" b="0"/>
        </a:effectRef>
        <a:fontRef idx="minor"/>
      </dsp:style>
    </dsp:sp>
    <dsp:sp modelId="{43A51E39-A6B8-4300-9AC7-CB84607CC92D}">
      <dsp:nvSpPr>
        <dsp:cNvPr id="0" name=""/>
        <dsp:cNvSpPr/>
      </dsp:nvSpPr>
      <dsp:spPr>
        <a:xfrm>
          <a:off x="1659527" y="4301503"/>
          <a:ext cx="1830809" cy="1190025"/>
        </a:xfrm>
        <a:prstGeom prst="roundRect">
          <a:avLst/>
        </a:prstGeom>
        <a:solidFill>
          <a:srgbClr val="FF0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Head Start Programs</a:t>
          </a:r>
        </a:p>
      </dsp:txBody>
      <dsp:txXfrm>
        <a:off x="1717619" y="4359595"/>
        <a:ext cx="1714625" cy="1073841"/>
      </dsp:txXfrm>
    </dsp:sp>
    <dsp:sp modelId="{B093E5FC-40AD-44CD-B82E-CBEEC60740B5}">
      <dsp:nvSpPr>
        <dsp:cNvPr id="0" name=""/>
        <dsp:cNvSpPr/>
      </dsp:nvSpPr>
      <dsp:spPr>
        <a:xfrm>
          <a:off x="1595217" y="597013"/>
          <a:ext cx="4753414" cy="4753414"/>
        </a:xfrm>
        <a:custGeom>
          <a:avLst/>
          <a:gdLst/>
          <a:ahLst/>
          <a:cxnLst/>
          <a:rect l="0" t="0" r="0" b="0"/>
          <a:pathLst>
            <a:path>
              <a:moveTo>
                <a:pt x="252112" y="3441993"/>
              </a:moveTo>
              <a:arcTo wR="2376707" hR="2376707" stAng="9202230" swAng="1359521"/>
            </a:path>
          </a:pathLst>
        </a:custGeom>
        <a:noFill/>
        <a:ln w="9525" cap="flat" cmpd="sng" algn="ctr">
          <a:solidFill>
            <a:schemeClr val="accent5">
              <a:hueOff val="-5068907"/>
              <a:satOff val="-13064"/>
              <a:lumOff val="-8824"/>
              <a:alphaOff val="0"/>
            </a:schemeClr>
          </a:solidFill>
          <a:prstDash val="solid"/>
          <a:tailEnd type="arrow"/>
        </a:ln>
        <a:effectLst/>
        <a:sp3d z="-110000"/>
      </dsp:spPr>
      <dsp:style>
        <a:lnRef idx="1">
          <a:scrgbClr r="0" g="0" b="0"/>
        </a:lnRef>
        <a:fillRef idx="0">
          <a:scrgbClr r="0" g="0" b="0"/>
        </a:fillRef>
        <a:effectRef idx="0">
          <a:scrgbClr r="0" g="0" b="0"/>
        </a:effectRef>
        <a:fontRef idx="minor"/>
      </dsp:style>
    </dsp:sp>
    <dsp:sp modelId="{F9A61AC9-A290-4760-976C-FBF1422B1581}">
      <dsp:nvSpPr>
        <dsp:cNvPr id="0" name=""/>
        <dsp:cNvSpPr/>
      </dsp:nvSpPr>
      <dsp:spPr>
        <a:xfrm>
          <a:off x="796137" y="1644264"/>
          <a:ext cx="1830809" cy="1190025"/>
        </a:xfrm>
        <a:prstGeom prst="roundRect">
          <a:avLst/>
        </a:prstGeom>
        <a:solidFill>
          <a:schemeClr val="accent5">
            <a:hueOff val="-6758543"/>
            <a:satOff val="-17419"/>
            <a:lumOff val="-11765"/>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Employment offices</a:t>
          </a:r>
        </a:p>
      </dsp:txBody>
      <dsp:txXfrm>
        <a:off x="854229" y="1702356"/>
        <a:ext cx="1714625" cy="1073841"/>
      </dsp:txXfrm>
    </dsp:sp>
    <dsp:sp modelId="{C0FA84B9-51B5-4ABE-9AE1-6DAFE282F81E}">
      <dsp:nvSpPr>
        <dsp:cNvPr id="0" name=""/>
        <dsp:cNvSpPr/>
      </dsp:nvSpPr>
      <dsp:spPr>
        <a:xfrm>
          <a:off x="1595217" y="597013"/>
          <a:ext cx="4753414" cy="4753414"/>
        </a:xfrm>
        <a:custGeom>
          <a:avLst/>
          <a:gdLst/>
          <a:ahLst/>
          <a:cxnLst/>
          <a:rect l="0" t="0" r="0" b="0"/>
          <a:pathLst>
            <a:path>
              <a:moveTo>
                <a:pt x="571747" y="830467"/>
              </a:moveTo>
              <a:arcTo wR="2376707" hR="2376707" stAng="13235124" swAng="1211273"/>
            </a:path>
          </a:pathLst>
        </a:custGeom>
        <a:noFill/>
        <a:ln w="9525" cap="flat" cmpd="sng" algn="ctr">
          <a:solidFill>
            <a:schemeClr val="accent5">
              <a:hueOff val="-6758543"/>
              <a:satOff val="-17419"/>
              <a:lumOff val="-11765"/>
              <a:alphaOff val="0"/>
            </a:schemeClr>
          </a:solidFill>
          <a:prstDash val="solid"/>
          <a:tailEnd type="arrow"/>
        </a:ln>
        <a:effectLst/>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3135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5770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8458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201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7041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2594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187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8636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636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988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0409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s://www.nifa.usda.gov/land-grant-colleges-and-universities-partner-website-director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idr-consortium.net/portal/ResourcePortal.html"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6B6E1"/>
        </a:solidFill>
        <a:effectLst/>
      </p:bgPr>
    </p:bg>
    <p:spTree>
      <p:nvGrpSpPr>
        <p:cNvPr id="1" name="Shape 83"/>
        <p:cNvGrpSpPr/>
        <p:nvPr/>
      </p:nvGrpSpPr>
      <p:grpSpPr>
        <a:xfrm>
          <a:off x="0" y="0"/>
          <a:ext cx="0" cy="0"/>
          <a:chOff x="0" y="0"/>
          <a:chExt cx="0" cy="0"/>
        </a:xfrm>
      </p:grpSpPr>
      <p:pic>
        <p:nvPicPr>
          <p:cNvPr id="11" name="Picture 10">
            <a:extLst>
              <a:ext uri="{FF2B5EF4-FFF2-40B4-BE49-F238E27FC236}">
                <a16:creationId xmlns:a16="http://schemas.microsoft.com/office/drawing/2014/main" id="{9F1E7F80-D22F-B1FC-D718-027E773F92FB}"/>
              </a:ext>
            </a:extLst>
          </p:cNvPr>
          <p:cNvPicPr>
            <a:picLocks noChangeAspect="1"/>
          </p:cNvPicPr>
          <p:nvPr/>
        </p:nvPicPr>
        <p:blipFill>
          <a:blip r:embed="rId3"/>
          <a:stretch>
            <a:fillRect/>
          </a:stretch>
        </p:blipFill>
        <p:spPr>
          <a:xfrm>
            <a:off x="1072631" y="0"/>
            <a:ext cx="11119369" cy="6858000"/>
          </a:xfrm>
          <a:prstGeom prst="rect">
            <a:avLst/>
          </a:prstGeom>
        </p:spPr>
      </p:pic>
      <p:sp>
        <p:nvSpPr>
          <p:cNvPr id="84" name="Google Shape;84;p1"/>
          <p:cNvSpPr txBox="1">
            <a:spLocks noGrp="1"/>
          </p:cNvSpPr>
          <p:nvPr>
            <p:ph type="ctrTitle"/>
          </p:nvPr>
        </p:nvSpPr>
        <p:spPr>
          <a:xfrm>
            <a:off x="809625" y="1165860"/>
            <a:ext cx="828675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sz="7200" dirty="0">
                <a:latin typeface="Georgia" panose="02040502050405020303" pitchFamily="18" charset="0"/>
              </a:rPr>
              <a:t>Working in the Community</a:t>
            </a:r>
            <a:endParaRPr sz="7200" dirty="0">
              <a:latin typeface="Georgia" panose="02040502050405020303" pitchFamily="18" charset="0"/>
            </a:endParaRPr>
          </a:p>
        </p:txBody>
      </p:sp>
      <p:sp>
        <p:nvSpPr>
          <p:cNvPr id="85" name="Google Shape;85;p1"/>
          <p:cNvSpPr txBox="1">
            <a:spLocks noGrp="1"/>
          </p:cNvSpPr>
          <p:nvPr>
            <p:ph type="subTitle" idx="1"/>
          </p:nvPr>
        </p:nvSpPr>
        <p:spPr>
          <a:xfrm>
            <a:off x="809625" y="3626644"/>
            <a:ext cx="8715375"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en-US" sz="3600" dirty="0"/>
              <a:t>and Developing Partnerships</a:t>
            </a:r>
            <a:endParaRPr dirty="0"/>
          </a:p>
        </p:txBody>
      </p:sp>
      <p:pic>
        <p:nvPicPr>
          <p:cNvPr id="5" name="Picture 4" descr="Logo, company name&#10;&#10;Description automatically generated">
            <a:extLst>
              <a:ext uri="{FF2B5EF4-FFF2-40B4-BE49-F238E27FC236}">
                <a16:creationId xmlns:a16="http://schemas.microsoft.com/office/drawing/2014/main" id="{DC48F39C-9324-A446-98C2-42879F8B4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4913" y="4450556"/>
            <a:ext cx="2469524" cy="1241584"/>
          </a:xfrm>
          <a:prstGeom prst="rect">
            <a:avLst/>
          </a:prstGeom>
        </p:spPr>
      </p:pic>
      <p:pic>
        <p:nvPicPr>
          <p:cNvPr id="13" name="Picture 12">
            <a:extLst>
              <a:ext uri="{FF2B5EF4-FFF2-40B4-BE49-F238E27FC236}">
                <a16:creationId xmlns:a16="http://schemas.microsoft.com/office/drawing/2014/main" id="{1697BEDB-CB2F-1519-73BC-E0882223E933}"/>
              </a:ext>
            </a:extLst>
          </p:cNvPr>
          <p:cNvPicPr>
            <a:picLocks noChangeAspect="1"/>
          </p:cNvPicPr>
          <p:nvPr/>
        </p:nvPicPr>
        <p:blipFill>
          <a:blip r:embed="rId5"/>
          <a:stretch>
            <a:fillRect/>
          </a:stretch>
        </p:blipFill>
        <p:spPr>
          <a:xfrm>
            <a:off x="0" y="0"/>
            <a:ext cx="1285875"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Google Shape;102;p4"/>
          <p:cNvSpPr txBox="1">
            <a:spLocks noGrp="1"/>
          </p:cNvSpPr>
          <p:nvPr>
            <p:ph type="title"/>
          </p:nvPr>
        </p:nvSpPr>
        <p:spPr>
          <a:xfrm>
            <a:off x="640080" y="325369"/>
            <a:ext cx="4368602" cy="195684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5400"/>
              <a:t>It can be helpful to…</a:t>
            </a:r>
          </a:p>
        </p:txBody>
      </p:sp>
      <p:sp>
        <p:nvSpPr>
          <p:cNvPr id="1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Google Shape;103;p4"/>
          <p:cNvSpPr txBox="1">
            <a:spLocks noGrp="1"/>
          </p:cNvSpPr>
          <p:nvPr>
            <p:ph type="body" idx="1"/>
          </p:nvPr>
        </p:nvSpPr>
        <p:spPr>
          <a:xfrm>
            <a:off x="640080" y="2872899"/>
            <a:ext cx="4243589" cy="3320668"/>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200"/>
              <a:t>Make note of places you pass as you are out in the community that would be good to visit. </a:t>
            </a:r>
          </a:p>
          <a:p>
            <a:pPr marL="228600" lvl="0" indent="-228600" rtl="0">
              <a:spcBef>
                <a:spcPts val="1000"/>
              </a:spcBef>
              <a:spcAft>
                <a:spcPts val="0"/>
              </a:spcAft>
              <a:buClr>
                <a:schemeClr val="dk1"/>
              </a:buClr>
              <a:buSzPts val="2800"/>
              <a:buChar char="•"/>
            </a:pPr>
            <a:r>
              <a:rPr lang="en-US" sz="2200"/>
              <a:t>Spend some time researching different agencies in the community that offer resources to migrant families or that are currently working with the farm worker community. </a:t>
            </a:r>
          </a:p>
          <a:p>
            <a:pPr marL="228600" lvl="0" indent="-50800" rtl="0">
              <a:spcBef>
                <a:spcPts val="1000"/>
              </a:spcBef>
              <a:spcAft>
                <a:spcPts val="0"/>
              </a:spcAft>
              <a:buClr>
                <a:schemeClr val="dk1"/>
              </a:buClr>
              <a:buSzPts val="2800"/>
              <a:buNone/>
            </a:pPr>
            <a:endParaRPr lang="en-US" sz="2200"/>
          </a:p>
        </p:txBody>
      </p:sp>
      <p:pic>
        <p:nvPicPr>
          <p:cNvPr id="3" name="Picture 2">
            <a:extLst>
              <a:ext uri="{FF2B5EF4-FFF2-40B4-BE49-F238E27FC236}">
                <a16:creationId xmlns:a16="http://schemas.microsoft.com/office/drawing/2014/main" id="{86429182-CFB8-9CC0-0B04-2D94C934B94F}"/>
              </a:ext>
            </a:extLst>
          </p:cNvPr>
          <p:cNvPicPr>
            <a:picLocks noChangeAspect="1"/>
          </p:cNvPicPr>
          <p:nvPr/>
        </p:nvPicPr>
        <p:blipFill rotWithShape="1">
          <a:blip r:embed="rId3"/>
          <a:srcRect r="22267"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descr="Logo, company name&#10;&#10;Description automatically generated">
            <a:extLst>
              <a:ext uri="{FF2B5EF4-FFF2-40B4-BE49-F238E27FC236}">
                <a16:creationId xmlns:a16="http://schemas.microsoft.com/office/drawing/2014/main" id="{F02B30B6-520C-BFBA-FFA9-C243CCC23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Google Shape;102;p4"/>
          <p:cNvSpPr txBox="1">
            <a:spLocks noGrp="1"/>
          </p:cNvSpPr>
          <p:nvPr>
            <p:ph type="title"/>
          </p:nvPr>
        </p:nvSpPr>
        <p:spPr>
          <a:xfrm>
            <a:off x="640080" y="325369"/>
            <a:ext cx="4368602" cy="195684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5400"/>
              <a:t>It can be helpful to…</a:t>
            </a:r>
          </a:p>
        </p:txBody>
      </p:sp>
      <p:sp>
        <p:nvSpPr>
          <p:cNvPr id="1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Google Shape;103;p4"/>
          <p:cNvSpPr txBox="1">
            <a:spLocks noGrp="1"/>
          </p:cNvSpPr>
          <p:nvPr>
            <p:ph type="body" idx="1"/>
          </p:nvPr>
        </p:nvSpPr>
        <p:spPr>
          <a:xfrm>
            <a:off x="640080" y="2872899"/>
            <a:ext cx="4243589" cy="3320668"/>
          </a:xfrm>
          <a:prstGeom prst="rect">
            <a:avLst/>
          </a:prstGeom>
        </p:spPr>
        <p:txBody>
          <a:bodyPr spcFirstLastPara="1" lIns="91425" tIns="45700" rIns="91425" bIns="45700" anchorCtr="0">
            <a:normAutofit lnSpcReduction="10000"/>
          </a:bodyPr>
          <a:lstStyle/>
          <a:p>
            <a:pPr marL="228600" lvl="0" indent="-228600" rtl="0">
              <a:spcBef>
                <a:spcPts val="1000"/>
              </a:spcBef>
              <a:spcAft>
                <a:spcPts val="0"/>
              </a:spcAft>
              <a:buClr>
                <a:schemeClr val="dk1"/>
              </a:buClr>
              <a:buSzPts val="2800"/>
              <a:buChar char="•"/>
            </a:pPr>
            <a:r>
              <a:rPr lang="en-US" sz="2400" dirty="0"/>
              <a:t>Go and visit these locations always with the idea to learn more about what they do, see how you can possibly work together in the future, and learn of resources you can share with families. </a:t>
            </a:r>
          </a:p>
          <a:p>
            <a:pPr marL="228600" lvl="0" indent="-228600" rtl="0">
              <a:spcBef>
                <a:spcPts val="1000"/>
              </a:spcBef>
              <a:spcAft>
                <a:spcPts val="0"/>
              </a:spcAft>
              <a:buClr>
                <a:schemeClr val="dk1"/>
              </a:buClr>
              <a:buSzPts val="2800"/>
              <a:buChar char="•"/>
            </a:pPr>
            <a:r>
              <a:rPr lang="en-US" sz="2400" dirty="0"/>
              <a:t>Keep good notes of who you talk to and any follow up that is needed.</a:t>
            </a:r>
          </a:p>
          <a:p>
            <a:pPr marL="228600" lvl="0" indent="-50800" rtl="0">
              <a:spcBef>
                <a:spcPts val="1000"/>
              </a:spcBef>
              <a:spcAft>
                <a:spcPts val="0"/>
              </a:spcAft>
              <a:buClr>
                <a:schemeClr val="dk1"/>
              </a:buClr>
              <a:buSzPts val="2800"/>
              <a:buNone/>
            </a:pPr>
            <a:endParaRPr lang="en-US" sz="2000" dirty="0"/>
          </a:p>
        </p:txBody>
      </p:sp>
      <p:pic>
        <p:nvPicPr>
          <p:cNvPr id="3" name="Picture 2">
            <a:extLst>
              <a:ext uri="{FF2B5EF4-FFF2-40B4-BE49-F238E27FC236}">
                <a16:creationId xmlns:a16="http://schemas.microsoft.com/office/drawing/2014/main" id="{0DEA9FAF-950B-5EEB-BDBC-B71388821734}"/>
              </a:ext>
            </a:extLst>
          </p:cNvPr>
          <p:cNvPicPr>
            <a:picLocks noChangeAspect="1"/>
          </p:cNvPicPr>
          <p:nvPr/>
        </p:nvPicPr>
        <p:blipFill rotWithShape="1">
          <a:blip r:embed="rId3"/>
          <a:srcRect r="44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descr="Logo, company name&#10;&#10;Description automatically generated">
            <a:extLst>
              <a:ext uri="{FF2B5EF4-FFF2-40B4-BE49-F238E27FC236}">
                <a16:creationId xmlns:a16="http://schemas.microsoft.com/office/drawing/2014/main" id="{D452388F-D3A9-F70D-D90D-54179C0BC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192807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FEA8565-EA9B-C06E-06EE-CEEC7085BA57}"/>
              </a:ext>
            </a:extLst>
          </p:cNvPr>
          <p:cNvPicPr>
            <a:picLocks noChangeAspect="1"/>
          </p:cNvPicPr>
          <p:nvPr/>
        </p:nvPicPr>
        <p:blipFill rotWithShape="1">
          <a:blip r:embed="rId3"/>
          <a:srcRect l="1654" r="2" b="2"/>
          <a:stretch/>
        </p:blipFill>
        <p:spPr>
          <a:xfrm>
            <a:off x="2519309" y="10"/>
            <a:ext cx="9669642" cy="6857990"/>
          </a:xfrm>
          <a:prstGeom prst="rect">
            <a:avLst/>
          </a:prstGeom>
        </p:spPr>
      </p:pic>
      <p:sp>
        <p:nvSpPr>
          <p:cNvPr id="116" name="Rectangle 1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108;p5"/>
          <p:cNvSpPr txBox="1">
            <a:spLocks noGrp="1"/>
          </p:cNvSpPr>
          <p:nvPr>
            <p:ph type="title"/>
          </p:nvPr>
        </p:nvSpPr>
        <p:spPr>
          <a:xfrm>
            <a:off x="-38669" y="0"/>
            <a:ext cx="6953819" cy="1648101"/>
          </a:xfrm>
          <a:prstGeom prst="rect">
            <a:avLst/>
          </a:prstGeom>
          <a:solidFill>
            <a:srgbClr val="F6BA00"/>
          </a:solidFill>
        </p:spPr>
        <p:txBody>
          <a:bodyPr spcFirstLastPara="1" lIns="91425" tIns="45700" rIns="91425" bIns="45700" anchorCtr="0">
            <a:noAutofit/>
          </a:bodyPr>
          <a:lstStyle/>
          <a:p>
            <a:pPr marL="0" lvl="0" indent="0" rtl="0">
              <a:spcBef>
                <a:spcPts val="0"/>
              </a:spcBef>
              <a:spcAft>
                <a:spcPts val="0"/>
              </a:spcAft>
              <a:buClr>
                <a:schemeClr val="dk1"/>
              </a:buClr>
              <a:buSzPts val="4400"/>
              <a:buFont typeface="Calibri"/>
              <a:buNone/>
            </a:pPr>
            <a:r>
              <a:rPr lang="en-US" dirty="0"/>
              <a:t>Learn which agencies may have helpful data…</a:t>
            </a:r>
          </a:p>
        </p:txBody>
      </p:sp>
      <p:sp>
        <p:nvSpPr>
          <p:cNvPr id="109" name="Google Shape;109;p5"/>
          <p:cNvSpPr txBox="1">
            <a:spLocks noGrp="1"/>
          </p:cNvSpPr>
          <p:nvPr>
            <p:ph type="body" idx="1"/>
          </p:nvPr>
        </p:nvSpPr>
        <p:spPr>
          <a:xfrm>
            <a:off x="259273" y="2114826"/>
            <a:ext cx="3822189" cy="427644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2800"/>
              <a:buNone/>
            </a:pPr>
            <a:r>
              <a:rPr lang="en-US" sz="3200" dirty="0"/>
              <a:t>This could include where migrant families are working or living for example.</a:t>
            </a:r>
          </a:p>
          <a:p>
            <a:pPr marL="0" lvl="0" indent="0" rtl="0">
              <a:spcBef>
                <a:spcPts val="0"/>
              </a:spcBef>
              <a:spcAft>
                <a:spcPts val="0"/>
              </a:spcAft>
              <a:buClr>
                <a:schemeClr val="dk1"/>
              </a:buClr>
              <a:buSzPts val="2800"/>
              <a:buNone/>
            </a:pPr>
            <a:r>
              <a:rPr lang="en-US" sz="3200" dirty="0"/>
              <a:t>Employment Agencies, Agriculture Extension Offices, State Monitor Advocates, etc.</a:t>
            </a:r>
          </a:p>
          <a:p>
            <a:pPr marL="228600" lvl="0" indent="-50800" rtl="0">
              <a:spcBef>
                <a:spcPts val="1000"/>
              </a:spcBef>
              <a:spcAft>
                <a:spcPts val="0"/>
              </a:spcAft>
              <a:buClr>
                <a:schemeClr val="dk1"/>
              </a:buClr>
              <a:buSzPts val="2800"/>
              <a:buNone/>
            </a:pPr>
            <a:endParaRPr lang="en-US" sz="2000" dirty="0"/>
          </a:p>
        </p:txBody>
      </p:sp>
      <p:pic>
        <p:nvPicPr>
          <p:cNvPr id="4" name="Picture 3" descr="Logo, company name&#10;&#10;Description automatically generated">
            <a:extLst>
              <a:ext uri="{FF2B5EF4-FFF2-40B4-BE49-F238E27FC236}">
                <a16:creationId xmlns:a16="http://schemas.microsoft.com/office/drawing/2014/main" id="{458F2511-0D37-8088-BB8A-387B38063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5"/>
          <p:cNvSpPr txBox="1">
            <a:spLocks noGrp="1"/>
          </p:cNvSpPr>
          <p:nvPr>
            <p:ph type="title"/>
          </p:nvPr>
        </p:nvSpPr>
        <p:spPr>
          <a:xfrm>
            <a:off x="640080" y="325369"/>
            <a:ext cx="5151120" cy="195684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3400" dirty="0"/>
              <a:t>Learn which agencies </a:t>
            </a:r>
            <a:br>
              <a:rPr lang="en-US" sz="3400" dirty="0"/>
            </a:br>
            <a:r>
              <a:rPr lang="en-US" sz="3400" dirty="0"/>
              <a:t>may have helpful data…</a:t>
            </a:r>
          </a:p>
        </p:txBody>
      </p:sp>
      <p:sp>
        <p:nvSpPr>
          <p:cNvPr id="1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Google Shape;109;p5"/>
          <p:cNvSpPr txBox="1">
            <a:spLocks noGrp="1"/>
          </p:cNvSpPr>
          <p:nvPr>
            <p:ph type="body" idx="1"/>
          </p:nvPr>
        </p:nvSpPr>
        <p:spPr>
          <a:xfrm>
            <a:off x="257176" y="2872899"/>
            <a:ext cx="4626494" cy="3804888"/>
          </a:xfrm>
          <a:prstGeom prst="rect">
            <a:avLst/>
          </a:prstGeom>
        </p:spPr>
        <p:txBody>
          <a:bodyPr spcFirstLastPara="1" lIns="91425" tIns="45700" rIns="91425" bIns="45700" anchorCtr="0">
            <a:normAutofit fontScale="92500" lnSpcReduction="10000"/>
          </a:bodyPr>
          <a:lstStyle/>
          <a:p>
            <a:pPr marL="228600" lvl="0" indent="-228600" rtl="0">
              <a:spcBef>
                <a:spcPts val="1000"/>
              </a:spcBef>
              <a:spcAft>
                <a:spcPts val="0"/>
              </a:spcAft>
              <a:buClr>
                <a:schemeClr val="dk1"/>
              </a:buClr>
              <a:buSzPts val="2800"/>
              <a:buChar char="•"/>
            </a:pPr>
            <a:r>
              <a:rPr lang="en-US" sz="2100" dirty="0"/>
              <a:t>USDA Agriculture Extension Agents are an example of this. Farmers usually trust them, and they have access to a lot of agricultural data. </a:t>
            </a:r>
          </a:p>
          <a:p>
            <a:pPr marL="228600" lvl="0" indent="-228600" rtl="0">
              <a:spcBef>
                <a:spcPts val="1000"/>
              </a:spcBef>
              <a:spcAft>
                <a:spcPts val="0"/>
              </a:spcAft>
              <a:buClr>
                <a:schemeClr val="dk1"/>
              </a:buClr>
              <a:buSzPts val="2800"/>
              <a:buChar char="•"/>
            </a:pPr>
            <a:r>
              <a:rPr lang="en-US" sz="2100" dirty="0"/>
              <a:t>The Agriculture Agent may not see a direct benefit to working with the MEP so that trust will need to be built. It would be helpful for MEP to show this agent what they have that could benefit the farmers that the extension offices work with.  </a:t>
            </a:r>
          </a:p>
          <a:p>
            <a:pPr marL="228600" lvl="0" indent="-228600" rtl="0">
              <a:spcBef>
                <a:spcPts val="1000"/>
              </a:spcBef>
              <a:spcAft>
                <a:spcPts val="0"/>
              </a:spcAft>
              <a:buClr>
                <a:schemeClr val="dk1"/>
              </a:buClr>
              <a:buSzPts val="2800"/>
              <a:buChar char="•"/>
            </a:pPr>
            <a:r>
              <a:rPr lang="en-US" sz="2100" b="1" dirty="0"/>
              <a:t>Find your Ag Extension Agent here</a:t>
            </a:r>
            <a:r>
              <a:rPr lang="en-US" sz="2100" dirty="0"/>
              <a:t>: </a:t>
            </a:r>
            <a:r>
              <a:rPr lang="en-US" sz="2100" dirty="0">
                <a:hlinkClick r:id="rId3"/>
              </a:rPr>
              <a:t>https://www.nifa.usda.gov/land-grant-colleges-and-universities-partner-website-directory</a:t>
            </a:r>
            <a:endParaRPr lang="en-US" sz="2100" dirty="0"/>
          </a:p>
          <a:p>
            <a:pPr marL="228600" lvl="0" indent="-228600" rtl="0">
              <a:spcBef>
                <a:spcPts val="1000"/>
              </a:spcBef>
              <a:spcAft>
                <a:spcPts val="0"/>
              </a:spcAft>
              <a:buClr>
                <a:schemeClr val="dk1"/>
              </a:buClr>
              <a:buSzPts val="2800"/>
              <a:buChar char="•"/>
            </a:pPr>
            <a:endParaRPr lang="en-US" sz="1900" dirty="0"/>
          </a:p>
          <a:p>
            <a:pPr marL="228600" lvl="0" indent="-50800" rtl="0">
              <a:spcBef>
                <a:spcPts val="1000"/>
              </a:spcBef>
              <a:spcAft>
                <a:spcPts val="0"/>
              </a:spcAft>
              <a:buClr>
                <a:schemeClr val="dk1"/>
              </a:buClr>
              <a:buSzPts val="2800"/>
              <a:buNone/>
            </a:pPr>
            <a:endParaRPr lang="en-US" sz="1900" dirty="0"/>
          </a:p>
        </p:txBody>
      </p:sp>
      <p:pic>
        <p:nvPicPr>
          <p:cNvPr id="3" name="Picture 2">
            <a:extLst>
              <a:ext uri="{FF2B5EF4-FFF2-40B4-BE49-F238E27FC236}">
                <a16:creationId xmlns:a16="http://schemas.microsoft.com/office/drawing/2014/main" id="{052A463C-7555-31F4-BC9D-A4A9EDB4161B}"/>
              </a:ext>
            </a:extLst>
          </p:cNvPr>
          <p:cNvPicPr>
            <a:picLocks noChangeAspect="1"/>
          </p:cNvPicPr>
          <p:nvPr/>
        </p:nvPicPr>
        <p:blipFill rotWithShape="1">
          <a:blip r:embed="rId4"/>
          <a:srcRect b="5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descr="Logo, company name&#10;&#10;Description automatically generated">
            <a:extLst>
              <a:ext uri="{FF2B5EF4-FFF2-40B4-BE49-F238E27FC236}">
                <a16:creationId xmlns:a16="http://schemas.microsoft.com/office/drawing/2014/main" id="{458F2511-0D37-8088-BB8A-387B38063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3869964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Working Together</a:t>
            </a:r>
            <a:endParaRPr dirty="0"/>
          </a:p>
        </p:txBody>
      </p:sp>
      <p:sp>
        <p:nvSpPr>
          <p:cNvPr id="115" name="Google Shape;115;p6"/>
          <p:cNvSpPr txBox="1">
            <a:spLocks noGrp="1"/>
          </p:cNvSpPr>
          <p:nvPr>
            <p:ph type="body" idx="1"/>
          </p:nvPr>
        </p:nvSpPr>
        <p:spPr>
          <a:xfrm>
            <a:off x="838200" y="1825625"/>
            <a:ext cx="45339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dirty="0"/>
              <a:t>Various community agencies often work with Migrant families and be great sources of referrals as well as resources that you can make sure families or youth are aware of. </a:t>
            </a:r>
            <a:endParaRPr dirty="0"/>
          </a:p>
        </p:txBody>
      </p:sp>
      <p:graphicFrame>
        <p:nvGraphicFramePr>
          <p:cNvPr id="2" name="Diagram 1">
            <a:extLst>
              <a:ext uri="{FF2B5EF4-FFF2-40B4-BE49-F238E27FC236}">
                <a16:creationId xmlns:a16="http://schemas.microsoft.com/office/drawing/2014/main" id="{8ED558D1-62AD-B934-6E84-CD2B961CE3DD}"/>
              </a:ext>
            </a:extLst>
          </p:cNvPr>
          <p:cNvGraphicFramePr/>
          <p:nvPr>
            <p:extLst>
              <p:ext uri="{D42A27DB-BD31-4B8C-83A1-F6EECF244321}">
                <p14:modId xmlns:p14="http://schemas.microsoft.com/office/powerpoint/2010/main" val="1942414590"/>
              </p:ext>
            </p:extLst>
          </p:nvPr>
        </p:nvGraphicFramePr>
        <p:xfrm>
          <a:off x="4152901" y="809625"/>
          <a:ext cx="79438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64255546-C5CE-B508-69BE-86D4B61D7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7"/>
          <p:cNvSpPr txBox="1">
            <a:spLocks noGrp="1"/>
          </p:cNvSpPr>
          <p:nvPr>
            <p:ph type="title"/>
          </p:nvPr>
        </p:nvSpPr>
        <p:spPr>
          <a:xfrm>
            <a:off x="5297762" y="329184"/>
            <a:ext cx="6251110" cy="1783080"/>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4200"/>
              <a:t>Visit often and continue to build contacts</a:t>
            </a:r>
          </a:p>
        </p:txBody>
      </p:sp>
      <p:pic>
        <p:nvPicPr>
          <p:cNvPr id="3" name="Picture 2">
            <a:extLst>
              <a:ext uri="{FF2B5EF4-FFF2-40B4-BE49-F238E27FC236}">
                <a16:creationId xmlns:a16="http://schemas.microsoft.com/office/drawing/2014/main" id="{A3DBE680-F7F8-0700-A156-8F8B28526731}"/>
              </a:ext>
            </a:extLst>
          </p:cNvPr>
          <p:cNvPicPr>
            <a:picLocks noChangeAspect="1"/>
          </p:cNvPicPr>
          <p:nvPr/>
        </p:nvPicPr>
        <p:blipFill rotWithShape="1">
          <a:blip r:embed="rId3"/>
          <a:srcRect l="17425" r="1415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Google Shape;121;p7"/>
          <p:cNvSpPr txBox="1">
            <a:spLocks noGrp="1"/>
          </p:cNvSpPr>
          <p:nvPr>
            <p:ph type="body" idx="1"/>
          </p:nvPr>
        </p:nvSpPr>
        <p:spPr>
          <a:xfrm>
            <a:off x="5297762" y="2706624"/>
            <a:ext cx="6251110" cy="3483864"/>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200" dirty="0"/>
              <a:t>Some community locations just need to be visited frequently. An example of this is a laundromat. It can be helpful to visit on a rainy day, in the evening or on the weekend. </a:t>
            </a:r>
          </a:p>
          <a:p>
            <a:pPr marL="228600" lvl="0" indent="-228600" rtl="0">
              <a:spcBef>
                <a:spcPts val="1000"/>
              </a:spcBef>
              <a:spcAft>
                <a:spcPts val="0"/>
              </a:spcAft>
              <a:buClr>
                <a:schemeClr val="dk1"/>
              </a:buClr>
              <a:buSzPts val="2800"/>
              <a:buChar char="•"/>
            </a:pPr>
            <a:r>
              <a:rPr lang="en-US" sz="2200" dirty="0"/>
              <a:t>Other locations require more work to get permission to work together to conduct joint efforts. This may be appropriate for something like the Migrant Head Start Program. Since they serve a similar population, it would make sense to work together. </a:t>
            </a:r>
          </a:p>
        </p:txBody>
      </p:sp>
      <p:pic>
        <p:nvPicPr>
          <p:cNvPr id="4" name="Picture 3" descr="Logo, company name&#10;&#10;Description automatically generated">
            <a:extLst>
              <a:ext uri="{FF2B5EF4-FFF2-40B4-BE49-F238E27FC236}">
                <a16:creationId xmlns:a16="http://schemas.microsoft.com/office/drawing/2014/main" id="{76BE4124-D588-EC4C-20D6-3B97E95B0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7"/>
          <p:cNvSpPr txBox="1">
            <a:spLocks noGrp="1"/>
          </p:cNvSpPr>
          <p:nvPr>
            <p:ph type="title"/>
          </p:nvPr>
        </p:nvSpPr>
        <p:spPr>
          <a:xfrm>
            <a:off x="6367461" y="728664"/>
            <a:ext cx="4984813" cy="3157080"/>
          </a:xfrm>
          <a:prstGeom prst="rect">
            <a:avLst/>
          </a:prstGeom>
          <a:noFill/>
        </p:spPr>
        <p:txBody>
          <a:bodyPr spcFirstLastPara="1" vert="horz" lIns="91440" tIns="45720" rIns="91440" bIns="45720" rtlCol="0" anchor="b" anchorCtr="0">
            <a:normAutofit/>
          </a:bodyPr>
          <a:lstStyle/>
          <a:p>
            <a:pPr marL="0" lvl="0" indent="0">
              <a:spcBef>
                <a:spcPct val="0"/>
              </a:spcBef>
              <a:spcAft>
                <a:spcPts val="0"/>
              </a:spcAft>
              <a:buClr>
                <a:schemeClr val="dk1"/>
              </a:buClr>
              <a:buSzPts val="4400"/>
            </a:pPr>
            <a:r>
              <a:rPr lang="en-US" sz="5200" kern="1200" dirty="0">
                <a:solidFill>
                  <a:schemeClr val="tx1"/>
                </a:solidFill>
                <a:ea typeface="+mj-ea"/>
                <a:cs typeface="+mj-cs"/>
              </a:rPr>
              <a:t>Both Sides Should Benefit</a:t>
            </a:r>
          </a:p>
        </p:txBody>
      </p:sp>
      <p:sp>
        <p:nvSpPr>
          <p:cNvPr id="121" name="Google Shape;121;p7"/>
          <p:cNvSpPr txBox="1">
            <a:spLocks noGrp="1"/>
          </p:cNvSpPr>
          <p:nvPr>
            <p:ph type="body" idx="1"/>
          </p:nvPr>
        </p:nvSpPr>
        <p:spPr>
          <a:xfrm>
            <a:off x="6367461" y="4072045"/>
            <a:ext cx="4984813" cy="2057289"/>
          </a:xfrm>
          <a:prstGeom prst="rect">
            <a:avLst/>
          </a:prstGeom>
          <a:noFill/>
        </p:spPr>
        <p:txBody>
          <a:bodyPr spcFirstLastPara="1" vert="horz" lIns="91440" tIns="45720" rIns="91440" bIns="45720" rtlCol="0" anchorCtr="0">
            <a:normAutofit lnSpcReduction="10000"/>
          </a:bodyPr>
          <a:lstStyle/>
          <a:p>
            <a:pPr marL="0" lvl="0" indent="0">
              <a:spcAft>
                <a:spcPts val="0"/>
              </a:spcAft>
              <a:buClr>
                <a:schemeClr val="dk1"/>
              </a:buClr>
              <a:buSzPts val="2800"/>
              <a:buNone/>
            </a:pPr>
            <a:r>
              <a:rPr lang="en-US" sz="2400" kern="1200" dirty="0">
                <a:solidFill>
                  <a:schemeClr val="tx1"/>
                </a:solidFill>
                <a:latin typeface="Calibri" panose="020F0502020204030204" pitchFamily="34" charset="0"/>
                <a:ea typeface="+mn-ea"/>
                <a:cs typeface="Calibri" panose="020F0502020204030204" pitchFamily="34" charset="0"/>
              </a:rPr>
              <a:t>Partnerships don’t happen overnight. Both sides should bring something to the table. Always be looking to find agencies that can offer referrals of new families or resources that can be shared with families. </a:t>
            </a:r>
          </a:p>
        </p:txBody>
      </p:sp>
      <p:pic>
        <p:nvPicPr>
          <p:cNvPr id="6" name="Picture 5">
            <a:extLst>
              <a:ext uri="{FF2B5EF4-FFF2-40B4-BE49-F238E27FC236}">
                <a16:creationId xmlns:a16="http://schemas.microsoft.com/office/drawing/2014/main" id="{95E6158B-690E-1D0B-9FB3-639F1921A5AA}"/>
              </a:ext>
            </a:extLst>
          </p:cNvPr>
          <p:cNvPicPr>
            <a:picLocks noChangeAspect="1"/>
          </p:cNvPicPr>
          <p:nvPr/>
        </p:nvPicPr>
        <p:blipFill rotWithShape="1">
          <a:blip r:embed="rId3"/>
          <a:srcRect l="12890" r="23621" b="-1"/>
          <a:stretch/>
        </p:blipFill>
        <p:spPr>
          <a:xfrm>
            <a:off x="1" y="10"/>
            <a:ext cx="6005512" cy="6857990"/>
          </a:xfrm>
          <a:prstGeom prst="rect">
            <a:avLst/>
          </a:prstGeom>
        </p:spPr>
      </p:pic>
      <p:pic>
        <p:nvPicPr>
          <p:cNvPr id="4" name="Picture 3" descr="Logo, company name&#10;&#10;Description automatically generated">
            <a:extLst>
              <a:ext uri="{FF2B5EF4-FFF2-40B4-BE49-F238E27FC236}">
                <a16:creationId xmlns:a16="http://schemas.microsoft.com/office/drawing/2014/main" id="{199ABD08-DF15-D41B-E5D8-FB587EC4F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2885689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Getting the Word Out to Your Partners</a:t>
            </a:r>
            <a:endParaRPr dirty="0"/>
          </a:p>
        </p:txBody>
      </p:sp>
      <p:sp>
        <p:nvSpPr>
          <p:cNvPr id="127" name="Google Shape;127;p8"/>
          <p:cNvSpPr txBox="1">
            <a:spLocks noGrp="1"/>
          </p:cNvSpPr>
          <p:nvPr>
            <p:ph type="body" idx="1"/>
          </p:nvPr>
        </p:nvSpPr>
        <p:spPr>
          <a:xfrm>
            <a:off x="838200" y="1825625"/>
            <a:ext cx="519112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Make sure you have fliers and pamphlets and social media resources that you can share with your potential partners. </a:t>
            </a:r>
          </a:p>
          <a:p>
            <a:pPr marL="228600" lvl="0" indent="-228600" algn="l" rtl="0">
              <a:lnSpc>
                <a:spcPct val="90000"/>
              </a:lnSpc>
              <a:spcBef>
                <a:spcPts val="0"/>
              </a:spcBef>
              <a:spcAft>
                <a:spcPts val="0"/>
              </a:spcAft>
              <a:buClr>
                <a:schemeClr val="dk1"/>
              </a:buClr>
              <a:buSzPts val="2800"/>
              <a:buChar char="•"/>
            </a:pPr>
            <a:r>
              <a:rPr lang="en-US" dirty="0"/>
              <a:t>Ensure these clearly show what the MEP can offer to create realistic expectations that your program can follow through on.</a:t>
            </a:r>
            <a:endParaRPr dirty="0"/>
          </a:p>
        </p:txBody>
      </p:sp>
      <p:pic>
        <p:nvPicPr>
          <p:cNvPr id="4" name="Picture 3" descr="Logo, company name&#10;&#10;Description automatically generated">
            <a:extLst>
              <a:ext uri="{FF2B5EF4-FFF2-40B4-BE49-F238E27FC236}">
                <a16:creationId xmlns:a16="http://schemas.microsoft.com/office/drawing/2014/main" id="{FCFC12ED-7E51-EC7A-321E-422643093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pic>
        <p:nvPicPr>
          <p:cNvPr id="3" name="Picture 2">
            <a:extLst>
              <a:ext uri="{FF2B5EF4-FFF2-40B4-BE49-F238E27FC236}">
                <a16:creationId xmlns:a16="http://schemas.microsoft.com/office/drawing/2014/main" id="{BC0B0F6D-770B-A333-2C54-6907C3BFADAF}"/>
              </a:ext>
            </a:extLst>
          </p:cNvPr>
          <p:cNvPicPr>
            <a:picLocks noChangeAspect="1"/>
          </p:cNvPicPr>
          <p:nvPr/>
        </p:nvPicPr>
        <p:blipFill>
          <a:blip r:embed="rId4"/>
          <a:stretch>
            <a:fillRect/>
          </a:stretch>
        </p:blipFill>
        <p:spPr>
          <a:xfrm>
            <a:off x="6029325" y="1690688"/>
            <a:ext cx="5671407" cy="43513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5"/>
        <p:cNvGrpSpPr/>
        <p:nvPr/>
      </p:nvGrpSpPr>
      <p:grpSpPr>
        <a:xfrm>
          <a:off x="0" y="0"/>
          <a:ext cx="0" cy="0"/>
          <a:chOff x="0" y="0"/>
          <a:chExt cx="0" cy="0"/>
        </a:xfrm>
      </p:grpSpPr>
      <p:sp>
        <p:nvSpPr>
          <p:cNvPr id="126" name="Google Shape;126;p8"/>
          <p:cNvSpPr txBox="1">
            <a:spLocks noGrp="1"/>
          </p:cNvSpPr>
          <p:nvPr>
            <p:ph type="title"/>
          </p:nvPr>
        </p:nvSpPr>
        <p:spPr>
          <a:xfrm>
            <a:off x="6417733" y="490537"/>
            <a:ext cx="5291663" cy="1628775"/>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4000"/>
              <a:t>Things to Think About</a:t>
            </a:r>
          </a:p>
        </p:txBody>
      </p:sp>
      <p:pic>
        <p:nvPicPr>
          <p:cNvPr id="3" name="Picture 2">
            <a:extLst>
              <a:ext uri="{FF2B5EF4-FFF2-40B4-BE49-F238E27FC236}">
                <a16:creationId xmlns:a16="http://schemas.microsoft.com/office/drawing/2014/main" id="{F4F24621-CB47-EFCA-EE7C-CD1E84EF0F0B}"/>
              </a:ext>
            </a:extLst>
          </p:cNvPr>
          <p:cNvPicPr>
            <a:picLocks noChangeAspect="1"/>
          </p:cNvPicPr>
          <p:nvPr/>
        </p:nvPicPr>
        <p:blipFill rotWithShape="1">
          <a:blip r:embed="rId3"/>
          <a:srcRect l="38208" r="-1"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27" name="Google Shape;127;p8"/>
          <p:cNvSpPr txBox="1">
            <a:spLocks noGrp="1"/>
          </p:cNvSpPr>
          <p:nvPr>
            <p:ph type="body" idx="1"/>
          </p:nvPr>
        </p:nvSpPr>
        <p:spPr>
          <a:xfrm>
            <a:off x="6417734" y="2614612"/>
            <a:ext cx="5291663" cy="3752849"/>
          </a:xfrm>
          <a:prstGeom prst="rect">
            <a:avLst/>
          </a:prstGeom>
        </p:spPr>
        <p:txBody>
          <a:bodyPr spcFirstLastPara="1" lIns="91425" tIns="45700" rIns="91425" bIns="45700" anchorCtr="0">
            <a:normAutofit/>
          </a:bodyPr>
          <a:lstStyle/>
          <a:p>
            <a:pPr marL="228600" lvl="0" indent="-228600" rtl="0">
              <a:spcBef>
                <a:spcPts val="1000"/>
              </a:spcBef>
              <a:spcAft>
                <a:spcPts val="0"/>
              </a:spcAft>
              <a:buClr>
                <a:schemeClr val="dk1"/>
              </a:buClr>
              <a:buSzPts val="2800"/>
              <a:buChar char="•"/>
            </a:pPr>
            <a:r>
              <a:rPr lang="en-US" sz="2400" dirty="0"/>
              <a:t>Brainstorm how you can both mutually benefit both sides of the partnership. </a:t>
            </a:r>
          </a:p>
          <a:p>
            <a:pPr marL="228600" lvl="0" indent="-228600" rtl="0">
              <a:spcBef>
                <a:spcPts val="1000"/>
              </a:spcBef>
              <a:spcAft>
                <a:spcPts val="0"/>
              </a:spcAft>
              <a:buClr>
                <a:schemeClr val="dk1"/>
              </a:buClr>
              <a:buSzPts val="2800"/>
              <a:buChar char="•"/>
            </a:pPr>
            <a:r>
              <a:rPr lang="en-US" sz="2400" dirty="0"/>
              <a:t>Always follow up with everything you say you are going to do. </a:t>
            </a:r>
          </a:p>
          <a:p>
            <a:pPr marL="228600" lvl="0" indent="-228600" rtl="0">
              <a:spcBef>
                <a:spcPts val="1000"/>
              </a:spcBef>
              <a:spcAft>
                <a:spcPts val="0"/>
              </a:spcAft>
              <a:buClr>
                <a:schemeClr val="dk1"/>
              </a:buClr>
              <a:buSzPts val="2800"/>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Make sure your MEP services are beneficial to your students or they will see through you. You have to offer something high quality to those you serve. </a:t>
            </a:r>
            <a:endParaRPr lang="en-US" sz="2400" dirty="0"/>
          </a:p>
        </p:txBody>
      </p:sp>
      <p:pic>
        <p:nvPicPr>
          <p:cNvPr id="4" name="Picture 3" descr="Logo, company name&#10;&#10;Description automatically generated">
            <a:extLst>
              <a:ext uri="{FF2B5EF4-FFF2-40B4-BE49-F238E27FC236}">
                <a16:creationId xmlns:a16="http://schemas.microsoft.com/office/drawing/2014/main" id="{49EC10BA-8FB9-0203-8DDC-F51D728F0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2839416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Google Shape;132;p9"/>
          <p:cNvSpPr txBox="1">
            <a:spLocks noGrp="1"/>
          </p:cNvSpPr>
          <p:nvPr>
            <p:ph type="title"/>
          </p:nvPr>
        </p:nvSpPr>
        <p:spPr>
          <a:xfrm>
            <a:off x="5297762" y="329184"/>
            <a:ext cx="6251110" cy="1783080"/>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5400"/>
              <a:t>Market to the Community</a:t>
            </a:r>
          </a:p>
        </p:txBody>
      </p:sp>
      <p:pic>
        <p:nvPicPr>
          <p:cNvPr id="3" name="Picture 2">
            <a:extLst>
              <a:ext uri="{FF2B5EF4-FFF2-40B4-BE49-F238E27FC236}">
                <a16:creationId xmlns:a16="http://schemas.microsoft.com/office/drawing/2014/main" id="{AF77DD33-D5AD-AAD6-F578-EB001205A75D}"/>
              </a:ext>
            </a:extLst>
          </p:cNvPr>
          <p:cNvPicPr>
            <a:picLocks noChangeAspect="1"/>
          </p:cNvPicPr>
          <p:nvPr/>
        </p:nvPicPr>
        <p:blipFill rotWithShape="1">
          <a:blip r:embed="rId3"/>
          <a:srcRect l="27623" r="2467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Google Shape;133;p9"/>
          <p:cNvSpPr txBox="1">
            <a:spLocks noGrp="1"/>
          </p:cNvSpPr>
          <p:nvPr>
            <p:ph type="body" idx="1"/>
          </p:nvPr>
        </p:nvSpPr>
        <p:spPr>
          <a:xfrm>
            <a:off x="5297762" y="2706624"/>
            <a:ext cx="6251110" cy="3483864"/>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200" dirty="0"/>
              <a:t>Make sure you have the right materials posted in the right places to get as many referrals as possible. </a:t>
            </a:r>
          </a:p>
          <a:p>
            <a:pPr marL="228600" lvl="0" indent="-228600" rtl="0">
              <a:spcBef>
                <a:spcPts val="1000"/>
              </a:spcBef>
              <a:spcAft>
                <a:spcPts val="0"/>
              </a:spcAft>
              <a:buClr>
                <a:schemeClr val="dk1"/>
              </a:buClr>
              <a:buSzPts val="2800"/>
              <a:buChar char="•"/>
            </a:pPr>
            <a:r>
              <a:rPr lang="en-US" sz="2200" dirty="0"/>
              <a:t>Maybe your materials should vary in their message. Maybe a flier that says, “Want to learn English?” might be a good flier to put in an area where OSY frequent. A “Is your child struggling in School?” flier might be helpful to attract a</a:t>
            </a:r>
            <a:r>
              <a:rPr lang="en-US"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parent or guardian’s attention. </a:t>
            </a:r>
            <a:endParaRPr lang="en-US" sz="2200" dirty="0"/>
          </a:p>
        </p:txBody>
      </p:sp>
      <p:pic>
        <p:nvPicPr>
          <p:cNvPr id="4" name="Picture 3" descr="Logo, company name&#10;&#10;Description automatically generated">
            <a:extLst>
              <a:ext uri="{FF2B5EF4-FFF2-40B4-BE49-F238E27FC236}">
                <a16:creationId xmlns:a16="http://schemas.microsoft.com/office/drawing/2014/main" id="{947C2B15-3C40-B435-BEAB-93CD1672E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8A370-5093-C9CB-4FD7-D0021F7B5D11}"/>
              </a:ext>
            </a:extLst>
          </p:cNvPr>
          <p:cNvSpPr>
            <a:spLocks noGrp="1"/>
          </p:cNvSpPr>
          <p:nvPr>
            <p:ph type="title"/>
          </p:nvPr>
        </p:nvSpPr>
        <p:spPr>
          <a:xfrm>
            <a:off x="4965430" y="629268"/>
            <a:ext cx="6586491" cy="1286160"/>
          </a:xfrm>
        </p:spPr>
        <p:txBody>
          <a:bodyPr anchor="b">
            <a:normAutofit/>
          </a:bodyPr>
          <a:lstStyle/>
          <a:p>
            <a:pPr algn="ctr"/>
            <a:r>
              <a:rPr lang="en-US" dirty="0"/>
              <a:t>Four Training Resources</a:t>
            </a:r>
          </a:p>
        </p:txBody>
      </p:sp>
      <p:sp>
        <p:nvSpPr>
          <p:cNvPr id="3" name="Text Placeholder 2">
            <a:extLst>
              <a:ext uri="{FF2B5EF4-FFF2-40B4-BE49-F238E27FC236}">
                <a16:creationId xmlns:a16="http://schemas.microsoft.com/office/drawing/2014/main" id="{6FA79206-ED16-9A4D-9D1C-8A3400F9894B}"/>
              </a:ext>
            </a:extLst>
          </p:cNvPr>
          <p:cNvSpPr>
            <a:spLocks noGrp="1"/>
          </p:cNvSpPr>
          <p:nvPr>
            <p:ph type="body" idx="1"/>
          </p:nvPr>
        </p:nvSpPr>
        <p:spPr>
          <a:xfrm>
            <a:off x="4965431" y="2438400"/>
            <a:ext cx="6586489" cy="3785419"/>
          </a:xfrm>
        </p:spPr>
        <p:txBody>
          <a:bodyPr>
            <a:normAutofit/>
          </a:bodyPr>
          <a:lstStyle/>
          <a:p>
            <a:r>
              <a:rPr lang="en-US" dirty="0"/>
              <a:t>IDRC has developed a four-part training series that covers each of the four areas of Balanced Recruitment. </a:t>
            </a:r>
          </a:p>
          <a:p>
            <a:r>
              <a:rPr lang="en-US" dirty="0"/>
              <a:t>Use the resources to review your current efforts and see if there are any additional areas that you can expand your ID&amp;R efforts. </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E448"/>
            </a:solidFill>
          </a:ln>
        </p:spPr>
        <p:style>
          <a:lnRef idx="1">
            <a:schemeClr val="accent1"/>
          </a:lnRef>
          <a:fillRef idx="0">
            <a:schemeClr val="accent1"/>
          </a:fillRef>
          <a:effectRef idx="0">
            <a:schemeClr val="accent1"/>
          </a:effectRef>
          <a:fontRef idx="minor">
            <a:schemeClr val="tx1"/>
          </a:fontRef>
        </p:style>
      </p:cxnSp>
      <p:pic>
        <p:nvPicPr>
          <p:cNvPr id="7" name="Picture 6" descr="Logo, company name&#10;&#10;Description automatically generated">
            <a:extLst>
              <a:ext uri="{FF2B5EF4-FFF2-40B4-BE49-F238E27FC236}">
                <a16:creationId xmlns:a16="http://schemas.microsoft.com/office/drawing/2014/main" id="{0A9CAA79-447B-E26A-85BA-EA1B38C4B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pic>
        <p:nvPicPr>
          <p:cNvPr id="8" name="Picture 7">
            <a:extLst>
              <a:ext uri="{FF2B5EF4-FFF2-40B4-BE49-F238E27FC236}">
                <a16:creationId xmlns:a16="http://schemas.microsoft.com/office/drawing/2014/main" id="{2C5E580F-C6BD-B1DA-4549-8BCF69D6CBFF}"/>
              </a:ext>
            </a:extLst>
          </p:cNvPr>
          <p:cNvPicPr>
            <a:picLocks noChangeAspect="1"/>
          </p:cNvPicPr>
          <p:nvPr/>
        </p:nvPicPr>
        <p:blipFill>
          <a:blip r:embed="rId3"/>
          <a:stretch>
            <a:fillRect/>
          </a:stretch>
        </p:blipFill>
        <p:spPr>
          <a:xfrm>
            <a:off x="284279" y="438173"/>
            <a:ext cx="4533711" cy="5785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391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Google Shape;132;p9"/>
          <p:cNvSpPr txBox="1">
            <a:spLocks noGrp="1"/>
          </p:cNvSpPr>
          <p:nvPr>
            <p:ph type="title"/>
          </p:nvPr>
        </p:nvSpPr>
        <p:spPr>
          <a:xfrm>
            <a:off x="6739128" y="638089"/>
            <a:ext cx="4818888" cy="147680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5000"/>
              <a:t>Market to the Community</a:t>
            </a:r>
          </a:p>
        </p:txBody>
      </p:sp>
      <p:pic>
        <p:nvPicPr>
          <p:cNvPr id="3" name="Picture 2">
            <a:extLst>
              <a:ext uri="{FF2B5EF4-FFF2-40B4-BE49-F238E27FC236}">
                <a16:creationId xmlns:a16="http://schemas.microsoft.com/office/drawing/2014/main" id="{85B1B9C8-10D1-BAD4-252E-5610F7670C91}"/>
              </a:ext>
            </a:extLst>
          </p:cNvPr>
          <p:cNvPicPr>
            <a:picLocks noChangeAspect="1"/>
          </p:cNvPicPr>
          <p:nvPr/>
        </p:nvPicPr>
        <p:blipFill>
          <a:blip r:embed="rId3"/>
          <a:stretch>
            <a:fillRect/>
          </a:stretch>
        </p:blipFill>
        <p:spPr>
          <a:xfrm>
            <a:off x="630936" y="1286356"/>
            <a:ext cx="5458968" cy="4285288"/>
          </a:xfrm>
          <a:prstGeom prst="rect">
            <a:avLst/>
          </a:prstGeom>
        </p:spPr>
      </p:pic>
      <p:sp>
        <p:nvSpPr>
          <p:cNvPr id="7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Google Shape;133;p9"/>
          <p:cNvSpPr txBox="1">
            <a:spLocks noGrp="1"/>
          </p:cNvSpPr>
          <p:nvPr>
            <p:ph type="body" idx="1"/>
          </p:nvPr>
        </p:nvSpPr>
        <p:spPr>
          <a:xfrm>
            <a:off x="6739128" y="2664886"/>
            <a:ext cx="4818888" cy="3550789"/>
          </a:xfrm>
          <a:prstGeom prst="rect">
            <a:avLst/>
          </a:prstGeom>
        </p:spPr>
        <p:txBody>
          <a:bodyPr spcFirstLastPara="1" lIns="91425" tIns="45700" rIns="91425" bIns="45700" anchor="t" anchorCtr="0">
            <a:normAutofit/>
          </a:bodyPr>
          <a:lstStyle/>
          <a:p>
            <a:pPr marL="228600" lvl="0" indent="-228600" rtl="0">
              <a:spcBef>
                <a:spcPts val="1000"/>
              </a:spcBef>
              <a:spcAft>
                <a:spcPts val="0"/>
              </a:spcAft>
              <a:buClr>
                <a:schemeClr val="dk1"/>
              </a:buClr>
              <a:buSzPts val="2800"/>
              <a:buChar char="•"/>
            </a:pPr>
            <a:r>
              <a:rPr lang="en-US" sz="2400" dirty="0"/>
              <a:t>Think out your marketing strategy and help get the word out about the program. Use local resources such as radio, billboards, and print as needed also. </a:t>
            </a:r>
          </a:p>
        </p:txBody>
      </p:sp>
      <p:pic>
        <p:nvPicPr>
          <p:cNvPr id="4" name="Picture 3" descr="Logo, company name&#10;&#10;Description automatically generated">
            <a:extLst>
              <a:ext uri="{FF2B5EF4-FFF2-40B4-BE49-F238E27FC236}">
                <a16:creationId xmlns:a16="http://schemas.microsoft.com/office/drawing/2014/main" id="{85B17A0A-DFC5-6FCD-39A6-EEA0EF5CC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2430490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p:nvSpPr>
          <p:cNvPr id="138" name="Google Shape;138;p10"/>
          <p:cNvSpPr txBox="1">
            <a:spLocks noGrp="1"/>
          </p:cNvSpPr>
          <p:nvPr>
            <p:ph type="title"/>
          </p:nvPr>
        </p:nvSpPr>
        <p:spPr>
          <a:xfrm>
            <a:off x="6417733" y="490537"/>
            <a:ext cx="5291663" cy="1628775"/>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4000"/>
              <a:t>Know your Resources</a:t>
            </a:r>
          </a:p>
        </p:txBody>
      </p:sp>
      <p:pic>
        <p:nvPicPr>
          <p:cNvPr id="5" name="Picture 4">
            <a:extLst>
              <a:ext uri="{FF2B5EF4-FFF2-40B4-BE49-F238E27FC236}">
                <a16:creationId xmlns:a16="http://schemas.microsoft.com/office/drawing/2014/main" id="{871690B7-BA50-AF88-0DDA-9B22D3E06894}"/>
              </a:ext>
            </a:extLst>
          </p:cNvPr>
          <p:cNvPicPr>
            <a:picLocks noChangeAspect="1"/>
          </p:cNvPicPr>
          <p:nvPr/>
        </p:nvPicPr>
        <p:blipFill rotWithShape="1">
          <a:blip r:embed="rId3"/>
          <a:srcRect l="26137" r="11849"/>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39" name="Google Shape;139;p10"/>
          <p:cNvSpPr txBox="1">
            <a:spLocks noGrp="1"/>
          </p:cNvSpPr>
          <p:nvPr>
            <p:ph type="body" idx="1"/>
          </p:nvPr>
        </p:nvSpPr>
        <p:spPr>
          <a:xfrm>
            <a:off x="6417734" y="2614612"/>
            <a:ext cx="5291663" cy="3752849"/>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400" dirty="0"/>
              <a:t>If you do thorough community recruitment you will know where your families frequent and visit those places often. </a:t>
            </a:r>
          </a:p>
          <a:p>
            <a:pPr marL="228600" lvl="0" indent="-228600" rtl="0">
              <a:spcBef>
                <a:spcPts val="1000"/>
              </a:spcBef>
              <a:spcAft>
                <a:spcPts val="0"/>
              </a:spcAft>
              <a:buClr>
                <a:schemeClr val="dk1"/>
              </a:buClr>
              <a:buSzPts val="2800"/>
              <a:buChar char="•"/>
            </a:pPr>
            <a:r>
              <a:rPr lang="en-US" sz="2400" dirty="0"/>
              <a:t>You will know what resources are available in your community and how to help MEP families gain access to those resources when they are needed. </a:t>
            </a:r>
          </a:p>
          <a:p>
            <a:pPr marL="228600" lvl="0" indent="-50800" rtl="0">
              <a:spcBef>
                <a:spcPts val="1000"/>
              </a:spcBef>
              <a:spcAft>
                <a:spcPts val="0"/>
              </a:spcAft>
              <a:buClr>
                <a:schemeClr val="dk1"/>
              </a:buClr>
              <a:buSzPts val="2800"/>
              <a:buNone/>
            </a:pPr>
            <a:endParaRPr lang="en-US" sz="1800" dirty="0"/>
          </a:p>
        </p:txBody>
      </p:sp>
      <p:pic>
        <p:nvPicPr>
          <p:cNvPr id="4" name="Picture 3" descr="Logo, company name&#10;&#10;Description automatically generated">
            <a:extLst>
              <a:ext uri="{FF2B5EF4-FFF2-40B4-BE49-F238E27FC236}">
                <a16:creationId xmlns:a16="http://schemas.microsoft.com/office/drawing/2014/main" id="{CA9932D1-047A-078D-FDC4-47EFEBB19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p:nvSpPr>
          <p:cNvPr id="138" name="Google Shape;138;p10"/>
          <p:cNvSpPr txBox="1">
            <a:spLocks noGrp="1"/>
          </p:cNvSpPr>
          <p:nvPr>
            <p:ph type="title"/>
          </p:nvPr>
        </p:nvSpPr>
        <p:spPr>
          <a:xfrm>
            <a:off x="4965430" y="629266"/>
            <a:ext cx="6586491" cy="167660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5400"/>
              <a:t>Know your Resources</a:t>
            </a:r>
          </a:p>
        </p:txBody>
      </p:sp>
      <p:sp>
        <p:nvSpPr>
          <p:cNvPr id="139" name="Google Shape;139;p10"/>
          <p:cNvSpPr txBox="1">
            <a:spLocks noGrp="1"/>
          </p:cNvSpPr>
          <p:nvPr>
            <p:ph type="body" idx="1"/>
          </p:nvPr>
        </p:nvSpPr>
        <p:spPr>
          <a:xfrm>
            <a:off x="4965431" y="2438400"/>
            <a:ext cx="6586489" cy="3785419"/>
          </a:xfrm>
          <a:prstGeom prst="rect">
            <a:avLst/>
          </a:prstGeom>
        </p:spPr>
        <p:txBody>
          <a:bodyPr spcFirstLastPara="1" lIns="91425" tIns="45700" rIns="91425" bIns="45700" anchorCtr="0">
            <a:normAutofit/>
          </a:bodyPr>
          <a:lstStyle/>
          <a:p>
            <a:pPr marL="228600" lvl="0" indent="-228600" rtl="0">
              <a:spcBef>
                <a:spcPts val="1000"/>
              </a:spcBef>
              <a:spcAft>
                <a:spcPts val="0"/>
              </a:spcAft>
              <a:buClr>
                <a:schemeClr val="dk1"/>
              </a:buClr>
              <a:buSzPts val="2800"/>
              <a:buChar char="•"/>
            </a:pPr>
            <a:r>
              <a:rPr lang="en-US" sz="2400"/>
              <a:t>You will develop key contacts and build relationships with programs that serve the same population. </a:t>
            </a:r>
          </a:p>
          <a:p>
            <a:pPr marL="228600" lvl="0" indent="-228600" rtl="0">
              <a:spcBef>
                <a:spcPts val="1000"/>
              </a:spcBef>
              <a:spcAft>
                <a:spcPts val="0"/>
              </a:spcAft>
              <a:buClr>
                <a:schemeClr val="dk1"/>
              </a:buClr>
              <a:buSzPts val="2800"/>
              <a:buChar char="•"/>
            </a:pPr>
            <a:r>
              <a:rPr lang="en-US" sz="2400"/>
              <a:t>You will be able to maximize MEP resources for the benefit of MEP students and families. </a:t>
            </a:r>
          </a:p>
          <a:p>
            <a:pPr marL="228600" lvl="0" indent="-50800" rtl="0">
              <a:spcBef>
                <a:spcPts val="1000"/>
              </a:spcBef>
              <a:spcAft>
                <a:spcPts val="0"/>
              </a:spcAft>
              <a:buClr>
                <a:schemeClr val="dk1"/>
              </a:buClr>
              <a:buSzPts val="2800"/>
              <a:buNone/>
            </a:pPr>
            <a:endParaRPr lang="en-US" sz="2400"/>
          </a:p>
        </p:txBody>
      </p:sp>
      <p:pic>
        <p:nvPicPr>
          <p:cNvPr id="3" name="Picture 2">
            <a:extLst>
              <a:ext uri="{FF2B5EF4-FFF2-40B4-BE49-F238E27FC236}">
                <a16:creationId xmlns:a16="http://schemas.microsoft.com/office/drawing/2014/main" id="{D3FAA3E3-25A7-9F16-0748-0AB53008C13D}"/>
              </a:ext>
            </a:extLst>
          </p:cNvPr>
          <p:cNvPicPr>
            <a:picLocks noChangeAspect="1"/>
          </p:cNvPicPr>
          <p:nvPr/>
        </p:nvPicPr>
        <p:blipFill rotWithShape="1">
          <a:blip r:embed="rId3"/>
          <a:srcRect r="11353"/>
          <a:stretch/>
        </p:blipFill>
        <p:spPr>
          <a:xfrm>
            <a:off x="20" y="10"/>
            <a:ext cx="4635571" cy="6857990"/>
          </a:xfrm>
          <a:prstGeom prst="rect">
            <a:avLst/>
          </a:prstGeom>
          <a:effectLst/>
        </p:spPr>
      </p:pic>
      <p:pic>
        <p:nvPicPr>
          <p:cNvPr id="4" name="Picture 3" descr="Logo, company name&#10;&#10;Description automatically generated">
            <a:extLst>
              <a:ext uri="{FF2B5EF4-FFF2-40B4-BE49-F238E27FC236}">
                <a16:creationId xmlns:a16="http://schemas.microsoft.com/office/drawing/2014/main" id="{A1620E91-54D1-FA50-D155-F12DB3758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1969839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66D2F7-5306-E7A3-8685-7059C0C91109}"/>
              </a:ext>
            </a:extLst>
          </p:cNvPr>
          <p:cNvPicPr>
            <a:picLocks noChangeAspect="1"/>
          </p:cNvPicPr>
          <p:nvPr/>
        </p:nvPicPr>
        <p:blipFill>
          <a:blip r:embed="rId2"/>
          <a:stretch>
            <a:fillRect/>
          </a:stretch>
        </p:blipFill>
        <p:spPr>
          <a:xfrm>
            <a:off x="9786937" y="1947862"/>
            <a:ext cx="2143125" cy="1952625"/>
          </a:xfrm>
          <a:prstGeom prst="rect">
            <a:avLst/>
          </a:prstGeom>
        </p:spPr>
      </p:pic>
      <p:sp>
        <p:nvSpPr>
          <p:cNvPr id="2" name="Title 1">
            <a:extLst>
              <a:ext uri="{FF2B5EF4-FFF2-40B4-BE49-F238E27FC236}">
                <a16:creationId xmlns:a16="http://schemas.microsoft.com/office/drawing/2014/main" id="{C8426542-59BE-3B1F-FE8F-80BBF02F1ADB}"/>
              </a:ext>
            </a:extLst>
          </p:cNvPr>
          <p:cNvSpPr>
            <a:spLocks noGrp="1"/>
          </p:cNvSpPr>
          <p:nvPr>
            <p:ph type="title"/>
          </p:nvPr>
        </p:nvSpPr>
        <p:spPr/>
        <p:txBody>
          <a:bodyPr/>
          <a:lstStyle/>
          <a:p>
            <a:pPr algn="ctr"/>
            <a:r>
              <a:rPr lang="en-US" dirty="0"/>
              <a:t>Possible Community Locations or Agencies that recruiters should visit</a:t>
            </a:r>
          </a:p>
        </p:txBody>
      </p:sp>
      <p:sp>
        <p:nvSpPr>
          <p:cNvPr id="3" name="Text Placeholder 2">
            <a:extLst>
              <a:ext uri="{FF2B5EF4-FFF2-40B4-BE49-F238E27FC236}">
                <a16:creationId xmlns:a16="http://schemas.microsoft.com/office/drawing/2014/main" id="{B2C2BCA0-88C0-8AD7-5224-60210043B80F}"/>
              </a:ext>
            </a:extLst>
          </p:cNvPr>
          <p:cNvSpPr>
            <a:spLocks noGrp="1"/>
          </p:cNvSpPr>
          <p:nvPr>
            <p:ph type="body" idx="1"/>
          </p:nvPr>
        </p:nvSpPr>
        <p:spPr/>
        <p:txBody>
          <a:bodyPr/>
          <a:lstStyle/>
          <a:p>
            <a:r>
              <a:rPr lang="en-US" dirty="0"/>
              <a:t>Laundromats</a:t>
            </a:r>
          </a:p>
          <a:p>
            <a:r>
              <a:rPr lang="en-US" dirty="0"/>
              <a:t>Grocery or Ethnic Stores</a:t>
            </a:r>
          </a:p>
          <a:p>
            <a:r>
              <a:rPr lang="en-US" dirty="0"/>
              <a:t>Health Clinics/ Departments</a:t>
            </a:r>
          </a:p>
          <a:p>
            <a:r>
              <a:rPr lang="en-US" dirty="0"/>
              <a:t> Head Start Programs</a:t>
            </a:r>
          </a:p>
          <a:p>
            <a:r>
              <a:rPr lang="en-US" dirty="0"/>
              <a:t> Employment Offices</a:t>
            </a:r>
          </a:p>
          <a:p>
            <a:r>
              <a:rPr lang="en-US" dirty="0"/>
              <a:t> Agriculture Extension Offices</a:t>
            </a:r>
          </a:p>
          <a:p>
            <a:r>
              <a:rPr lang="en-US" dirty="0"/>
              <a:t> Adult Education Programs</a:t>
            </a:r>
          </a:p>
          <a:p>
            <a:r>
              <a:rPr lang="en-US" dirty="0"/>
              <a:t>WIC offices</a:t>
            </a:r>
          </a:p>
        </p:txBody>
      </p:sp>
      <p:sp>
        <p:nvSpPr>
          <p:cNvPr id="4" name="Text Placeholder 3">
            <a:extLst>
              <a:ext uri="{FF2B5EF4-FFF2-40B4-BE49-F238E27FC236}">
                <a16:creationId xmlns:a16="http://schemas.microsoft.com/office/drawing/2014/main" id="{59D8ED3C-CB4E-794A-1B37-7C9FA9F56C46}"/>
              </a:ext>
            </a:extLst>
          </p:cNvPr>
          <p:cNvSpPr>
            <a:spLocks noGrp="1"/>
          </p:cNvSpPr>
          <p:nvPr>
            <p:ph type="body" idx="2"/>
          </p:nvPr>
        </p:nvSpPr>
        <p:spPr/>
        <p:txBody>
          <a:bodyPr>
            <a:normAutofit fontScale="85000" lnSpcReduction="20000"/>
          </a:bodyPr>
          <a:lstStyle/>
          <a:p>
            <a:r>
              <a:rPr lang="en-US" dirty="0"/>
              <a:t>Boys and Girls Clubs</a:t>
            </a:r>
          </a:p>
          <a:p>
            <a:r>
              <a:rPr lang="en-US" dirty="0"/>
              <a:t>Crop Insurance Agencies</a:t>
            </a:r>
          </a:p>
          <a:p>
            <a:r>
              <a:rPr lang="en-US" dirty="0"/>
              <a:t>Chamber of Commerce</a:t>
            </a:r>
          </a:p>
          <a:p>
            <a:r>
              <a:rPr lang="en-US" dirty="0"/>
              <a:t>Police Departments</a:t>
            </a:r>
          </a:p>
          <a:p>
            <a:r>
              <a:rPr lang="en-US" dirty="0"/>
              <a:t>Department of Labor</a:t>
            </a:r>
          </a:p>
          <a:p>
            <a:endParaRPr lang="en-US" dirty="0"/>
          </a:p>
          <a:p>
            <a:r>
              <a:rPr lang="en-US" dirty="0"/>
              <a:t>Recruiters should visit any agency that would work with migrant families and could provide a referral of possible eligible families or offer a resource that would be beneficial for MEP families and youth. </a:t>
            </a:r>
          </a:p>
        </p:txBody>
      </p:sp>
      <p:pic>
        <p:nvPicPr>
          <p:cNvPr id="7" name="Picture 6" descr="Logo, company name&#10;&#10;Description automatically generated">
            <a:extLst>
              <a:ext uri="{FF2B5EF4-FFF2-40B4-BE49-F238E27FC236}">
                <a16:creationId xmlns:a16="http://schemas.microsoft.com/office/drawing/2014/main" id="{BABF8A0B-C6D0-6D84-0508-2D8892B0E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2795669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8F24-2578-42D3-64BA-E4129C81C8F5}"/>
              </a:ext>
            </a:extLst>
          </p:cNvPr>
          <p:cNvSpPr>
            <a:spLocks noGrp="1"/>
          </p:cNvSpPr>
          <p:nvPr>
            <p:ph type="title"/>
          </p:nvPr>
        </p:nvSpPr>
        <p:spPr/>
        <p:txBody>
          <a:bodyPr/>
          <a:lstStyle/>
          <a:p>
            <a:pPr algn="ctr"/>
            <a:r>
              <a:rPr lang="en-US" dirty="0"/>
              <a:t>IDRC Resource Portal</a:t>
            </a:r>
          </a:p>
        </p:txBody>
      </p:sp>
      <p:sp>
        <p:nvSpPr>
          <p:cNvPr id="3" name="Text Placeholder 2">
            <a:extLst>
              <a:ext uri="{FF2B5EF4-FFF2-40B4-BE49-F238E27FC236}">
                <a16:creationId xmlns:a16="http://schemas.microsoft.com/office/drawing/2014/main" id="{DAE8A590-C697-2943-F3B8-76438EA95A42}"/>
              </a:ext>
            </a:extLst>
          </p:cNvPr>
          <p:cNvSpPr>
            <a:spLocks noGrp="1"/>
          </p:cNvSpPr>
          <p:nvPr>
            <p:ph type="body" idx="1"/>
          </p:nvPr>
        </p:nvSpPr>
        <p:spPr>
          <a:xfrm>
            <a:off x="838200" y="1825625"/>
            <a:ext cx="4067175" cy="4351338"/>
          </a:xfrm>
        </p:spPr>
        <p:txBody>
          <a:bodyPr>
            <a:normAutofit/>
          </a:bodyPr>
          <a:lstStyle/>
          <a:p>
            <a:r>
              <a:rPr lang="en-US" dirty="0"/>
              <a:t>Make sure to access the IDRC Resource Portal. There are listings of all sorts of community agencies that you can reach out in your community.</a:t>
            </a:r>
          </a:p>
          <a:p>
            <a:r>
              <a:rPr lang="en-US" b="1" dirty="0"/>
              <a:t>Access it here. </a:t>
            </a:r>
            <a:r>
              <a:rPr lang="en-US" sz="2000" dirty="0">
                <a:hlinkClick r:id="rId2"/>
              </a:rPr>
              <a:t>https://www.idr-consortium.net/portal/ResourcePortal.html</a:t>
            </a:r>
            <a:endParaRPr lang="en-US" sz="2000" dirty="0"/>
          </a:p>
          <a:p>
            <a:endParaRPr lang="en-US" dirty="0"/>
          </a:p>
        </p:txBody>
      </p:sp>
      <p:pic>
        <p:nvPicPr>
          <p:cNvPr id="4" name="Picture 3" descr="Logo, company name&#10;&#10;Description automatically generated">
            <a:extLst>
              <a:ext uri="{FF2B5EF4-FFF2-40B4-BE49-F238E27FC236}">
                <a16:creationId xmlns:a16="http://schemas.microsoft.com/office/drawing/2014/main" id="{59262482-F221-0ADD-8626-C89C9A062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pic>
        <p:nvPicPr>
          <p:cNvPr id="6" name="Picture 5">
            <a:extLst>
              <a:ext uri="{FF2B5EF4-FFF2-40B4-BE49-F238E27FC236}">
                <a16:creationId xmlns:a16="http://schemas.microsoft.com/office/drawing/2014/main" id="{3A50FAF4-D978-3D35-6B1B-D40A1BB63345}"/>
              </a:ext>
            </a:extLst>
          </p:cNvPr>
          <p:cNvPicPr>
            <a:picLocks noChangeAspect="1"/>
          </p:cNvPicPr>
          <p:nvPr/>
        </p:nvPicPr>
        <p:blipFill>
          <a:blip r:embed="rId4"/>
          <a:stretch>
            <a:fillRect/>
          </a:stretch>
        </p:blipFill>
        <p:spPr>
          <a:xfrm>
            <a:off x="5021616" y="1825625"/>
            <a:ext cx="6658400" cy="4181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6314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9354-B7BA-C239-C438-4A114E18D7E2}"/>
              </a:ext>
            </a:extLst>
          </p:cNvPr>
          <p:cNvSpPr>
            <a:spLocks noGrp="1"/>
          </p:cNvSpPr>
          <p:nvPr>
            <p:ph type="title"/>
          </p:nvPr>
        </p:nvSpPr>
        <p:spPr>
          <a:xfrm>
            <a:off x="5080934" y="629268"/>
            <a:ext cx="6470987" cy="1286160"/>
          </a:xfrm>
        </p:spPr>
        <p:txBody>
          <a:bodyPr anchor="b">
            <a:normAutofit/>
          </a:bodyPr>
          <a:lstStyle/>
          <a:p>
            <a:pPr algn="ctr"/>
            <a:r>
              <a:rPr lang="en-US" sz="4100" dirty="0"/>
              <a:t>What is Balanced Recruitment?</a:t>
            </a:r>
          </a:p>
        </p:txBody>
      </p:sp>
      <p:sp>
        <p:nvSpPr>
          <p:cNvPr id="3" name="Text Placeholder 2">
            <a:extLst>
              <a:ext uri="{FF2B5EF4-FFF2-40B4-BE49-F238E27FC236}">
                <a16:creationId xmlns:a16="http://schemas.microsoft.com/office/drawing/2014/main" id="{AE03EB15-F9BF-CAAD-3ABC-5732B738C7BC}"/>
              </a:ext>
            </a:extLst>
          </p:cNvPr>
          <p:cNvSpPr>
            <a:spLocks noGrp="1"/>
          </p:cNvSpPr>
          <p:nvPr>
            <p:ph type="body" idx="1"/>
          </p:nvPr>
        </p:nvSpPr>
        <p:spPr>
          <a:xfrm>
            <a:off x="4965431" y="2438400"/>
            <a:ext cx="6586489" cy="3785419"/>
          </a:xfrm>
        </p:spPr>
        <p:txBody>
          <a:bodyPr>
            <a:normAutofit/>
          </a:bodyPr>
          <a:lstStyle/>
          <a:p>
            <a:r>
              <a:rPr lang="en-US" sz="2400" dirty="0"/>
              <a:t>For MEP programs to be successful it is necessary to ensure that all areas of the state are thoroughly canvassed through Balanced Recruitment Efforts. </a:t>
            </a:r>
          </a:p>
          <a:p>
            <a:r>
              <a:rPr lang="en-US" sz="2400" dirty="0"/>
              <a:t>This involves canvassing housing, </a:t>
            </a:r>
            <a:r>
              <a:rPr lang="en-US" sz="2400" b="1" dirty="0"/>
              <a:t>working to recruit in the community and develop partnerships with community agencies</a:t>
            </a:r>
            <a:r>
              <a:rPr lang="en-US" sz="2400" dirty="0"/>
              <a:t>, developing partnerships with farms, fisheries, and agribusinesses as well as working with schools. </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72104"/>
            </a:solidFill>
          </a:ln>
        </p:spPr>
        <p:style>
          <a:lnRef idx="1">
            <a:schemeClr val="accent1"/>
          </a:lnRef>
          <a:fillRef idx="0">
            <a:schemeClr val="accent1"/>
          </a:fillRef>
          <a:effectRef idx="0">
            <a:schemeClr val="accent1"/>
          </a:effectRef>
          <a:fontRef idx="minor">
            <a:schemeClr val="tx1"/>
          </a:fontRef>
        </p:style>
      </p:cxnSp>
      <p:pic>
        <p:nvPicPr>
          <p:cNvPr id="7" name="Picture 6" descr="Logo, company name&#10;&#10;Description automatically generated">
            <a:extLst>
              <a:ext uri="{FF2B5EF4-FFF2-40B4-BE49-F238E27FC236}">
                <a16:creationId xmlns:a16="http://schemas.microsoft.com/office/drawing/2014/main" id="{CFC2228F-C082-03CF-3374-E6B56B34A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pic>
        <p:nvPicPr>
          <p:cNvPr id="8" name="Picture 7">
            <a:extLst>
              <a:ext uri="{FF2B5EF4-FFF2-40B4-BE49-F238E27FC236}">
                <a16:creationId xmlns:a16="http://schemas.microsoft.com/office/drawing/2014/main" id="{B3ECC145-5447-D0C6-541C-4C214FED6705}"/>
              </a:ext>
            </a:extLst>
          </p:cNvPr>
          <p:cNvPicPr>
            <a:picLocks noChangeAspect="1"/>
          </p:cNvPicPr>
          <p:nvPr/>
        </p:nvPicPr>
        <p:blipFill>
          <a:blip r:embed="rId3"/>
          <a:stretch>
            <a:fillRect/>
          </a:stretch>
        </p:blipFill>
        <p:spPr>
          <a:xfrm>
            <a:off x="284279" y="438173"/>
            <a:ext cx="4533711" cy="5785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260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9354-B7BA-C239-C438-4A114E18D7E2}"/>
              </a:ext>
            </a:extLst>
          </p:cNvPr>
          <p:cNvSpPr>
            <a:spLocks noGrp="1"/>
          </p:cNvSpPr>
          <p:nvPr>
            <p:ph type="title"/>
          </p:nvPr>
        </p:nvSpPr>
        <p:spPr/>
        <p:txBody>
          <a:bodyPr/>
          <a:lstStyle/>
          <a:p>
            <a:pPr algn="ctr"/>
            <a:r>
              <a:rPr lang="en-US" dirty="0"/>
              <a:t>What is Balanced Recruitment?</a:t>
            </a:r>
          </a:p>
        </p:txBody>
      </p:sp>
      <p:sp>
        <p:nvSpPr>
          <p:cNvPr id="3" name="Text Placeholder 2">
            <a:extLst>
              <a:ext uri="{FF2B5EF4-FFF2-40B4-BE49-F238E27FC236}">
                <a16:creationId xmlns:a16="http://schemas.microsoft.com/office/drawing/2014/main" id="{AE03EB15-F9BF-CAAD-3ABC-5732B738C7BC}"/>
              </a:ext>
            </a:extLst>
          </p:cNvPr>
          <p:cNvSpPr>
            <a:spLocks noGrp="1"/>
          </p:cNvSpPr>
          <p:nvPr>
            <p:ph type="body" idx="1"/>
          </p:nvPr>
        </p:nvSpPr>
        <p:spPr>
          <a:xfrm>
            <a:off x="752475" y="2408238"/>
            <a:ext cx="3781425" cy="3051175"/>
          </a:xfrm>
          <a:custGeom>
            <a:avLst/>
            <a:gdLst>
              <a:gd name="connsiteX0" fmla="*/ 0 w 3781425"/>
              <a:gd name="connsiteY0" fmla="*/ 0 h 3051175"/>
              <a:gd name="connsiteX1" fmla="*/ 615832 w 3781425"/>
              <a:gd name="connsiteY1" fmla="*/ 0 h 3051175"/>
              <a:gd name="connsiteX2" fmla="*/ 1118221 w 3781425"/>
              <a:gd name="connsiteY2" fmla="*/ 0 h 3051175"/>
              <a:gd name="connsiteX3" fmla="*/ 1696239 w 3781425"/>
              <a:gd name="connsiteY3" fmla="*/ 0 h 3051175"/>
              <a:gd name="connsiteX4" fmla="*/ 2274257 w 3781425"/>
              <a:gd name="connsiteY4" fmla="*/ 0 h 3051175"/>
              <a:gd name="connsiteX5" fmla="*/ 2852275 w 3781425"/>
              <a:gd name="connsiteY5" fmla="*/ 0 h 3051175"/>
              <a:gd name="connsiteX6" fmla="*/ 3781425 w 3781425"/>
              <a:gd name="connsiteY6" fmla="*/ 0 h 3051175"/>
              <a:gd name="connsiteX7" fmla="*/ 3781425 w 3781425"/>
              <a:gd name="connsiteY7" fmla="*/ 508529 h 3051175"/>
              <a:gd name="connsiteX8" fmla="*/ 3781425 w 3781425"/>
              <a:gd name="connsiteY8" fmla="*/ 956035 h 3051175"/>
              <a:gd name="connsiteX9" fmla="*/ 3781425 w 3781425"/>
              <a:gd name="connsiteY9" fmla="*/ 1464564 h 3051175"/>
              <a:gd name="connsiteX10" fmla="*/ 3781425 w 3781425"/>
              <a:gd name="connsiteY10" fmla="*/ 2003605 h 3051175"/>
              <a:gd name="connsiteX11" fmla="*/ 3781425 w 3781425"/>
              <a:gd name="connsiteY11" fmla="*/ 2420599 h 3051175"/>
              <a:gd name="connsiteX12" fmla="*/ 3781425 w 3781425"/>
              <a:gd name="connsiteY12" fmla="*/ 3051175 h 3051175"/>
              <a:gd name="connsiteX13" fmla="*/ 3279036 w 3781425"/>
              <a:gd name="connsiteY13" fmla="*/ 3051175 h 3051175"/>
              <a:gd name="connsiteX14" fmla="*/ 2814461 w 3781425"/>
              <a:gd name="connsiteY14" fmla="*/ 3051175 h 3051175"/>
              <a:gd name="connsiteX15" fmla="*/ 2349886 w 3781425"/>
              <a:gd name="connsiteY15" fmla="*/ 3051175 h 3051175"/>
              <a:gd name="connsiteX16" fmla="*/ 1885310 w 3781425"/>
              <a:gd name="connsiteY16" fmla="*/ 3051175 h 3051175"/>
              <a:gd name="connsiteX17" fmla="*/ 1307293 w 3781425"/>
              <a:gd name="connsiteY17" fmla="*/ 3051175 h 3051175"/>
              <a:gd name="connsiteX18" fmla="*/ 880532 w 3781425"/>
              <a:gd name="connsiteY18" fmla="*/ 3051175 h 3051175"/>
              <a:gd name="connsiteX19" fmla="*/ 0 w 3781425"/>
              <a:gd name="connsiteY19" fmla="*/ 3051175 h 3051175"/>
              <a:gd name="connsiteX20" fmla="*/ 0 w 3781425"/>
              <a:gd name="connsiteY20" fmla="*/ 2634181 h 3051175"/>
              <a:gd name="connsiteX21" fmla="*/ 0 w 3781425"/>
              <a:gd name="connsiteY21" fmla="*/ 2156164 h 3051175"/>
              <a:gd name="connsiteX22" fmla="*/ 0 w 3781425"/>
              <a:gd name="connsiteY22" fmla="*/ 1739170 h 3051175"/>
              <a:gd name="connsiteX23" fmla="*/ 0 w 3781425"/>
              <a:gd name="connsiteY23" fmla="*/ 1169617 h 3051175"/>
              <a:gd name="connsiteX24" fmla="*/ 0 w 3781425"/>
              <a:gd name="connsiteY24" fmla="*/ 630576 h 3051175"/>
              <a:gd name="connsiteX25" fmla="*/ 0 w 3781425"/>
              <a:gd name="connsiteY25" fmla="*/ 0 h 30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81425" h="3051175" fill="none" extrusionOk="0">
                <a:moveTo>
                  <a:pt x="0" y="0"/>
                </a:moveTo>
                <a:cubicBezTo>
                  <a:pt x="244273" y="-53549"/>
                  <a:pt x="357803" y="70421"/>
                  <a:pt x="615832" y="0"/>
                </a:cubicBezTo>
                <a:cubicBezTo>
                  <a:pt x="873861" y="-70421"/>
                  <a:pt x="916173" y="28604"/>
                  <a:pt x="1118221" y="0"/>
                </a:cubicBezTo>
                <a:cubicBezTo>
                  <a:pt x="1320269" y="-28604"/>
                  <a:pt x="1538824" y="36836"/>
                  <a:pt x="1696239" y="0"/>
                </a:cubicBezTo>
                <a:cubicBezTo>
                  <a:pt x="1853654" y="-36836"/>
                  <a:pt x="2091674" y="34384"/>
                  <a:pt x="2274257" y="0"/>
                </a:cubicBezTo>
                <a:cubicBezTo>
                  <a:pt x="2456840" y="-34384"/>
                  <a:pt x="2713433" y="44566"/>
                  <a:pt x="2852275" y="0"/>
                </a:cubicBezTo>
                <a:cubicBezTo>
                  <a:pt x="2991117" y="-44566"/>
                  <a:pt x="3473559" y="31741"/>
                  <a:pt x="3781425" y="0"/>
                </a:cubicBezTo>
                <a:cubicBezTo>
                  <a:pt x="3802404" y="228274"/>
                  <a:pt x="3775548" y="367922"/>
                  <a:pt x="3781425" y="508529"/>
                </a:cubicBezTo>
                <a:cubicBezTo>
                  <a:pt x="3787302" y="649136"/>
                  <a:pt x="3734564" y="834888"/>
                  <a:pt x="3781425" y="956035"/>
                </a:cubicBezTo>
                <a:cubicBezTo>
                  <a:pt x="3828286" y="1077182"/>
                  <a:pt x="3742582" y="1285622"/>
                  <a:pt x="3781425" y="1464564"/>
                </a:cubicBezTo>
                <a:cubicBezTo>
                  <a:pt x="3820268" y="1643506"/>
                  <a:pt x="3744801" y="1753837"/>
                  <a:pt x="3781425" y="2003605"/>
                </a:cubicBezTo>
                <a:cubicBezTo>
                  <a:pt x="3818049" y="2253373"/>
                  <a:pt x="3747865" y="2299701"/>
                  <a:pt x="3781425" y="2420599"/>
                </a:cubicBezTo>
                <a:cubicBezTo>
                  <a:pt x="3814985" y="2541497"/>
                  <a:pt x="3766732" y="2862475"/>
                  <a:pt x="3781425" y="3051175"/>
                </a:cubicBezTo>
                <a:cubicBezTo>
                  <a:pt x="3628696" y="3107452"/>
                  <a:pt x="3382376" y="3034235"/>
                  <a:pt x="3279036" y="3051175"/>
                </a:cubicBezTo>
                <a:cubicBezTo>
                  <a:pt x="3175696" y="3068115"/>
                  <a:pt x="3041023" y="3018011"/>
                  <a:pt x="2814461" y="3051175"/>
                </a:cubicBezTo>
                <a:cubicBezTo>
                  <a:pt x="2587899" y="3084339"/>
                  <a:pt x="2511261" y="3020304"/>
                  <a:pt x="2349886" y="3051175"/>
                </a:cubicBezTo>
                <a:cubicBezTo>
                  <a:pt x="2188511" y="3082046"/>
                  <a:pt x="2029215" y="3044777"/>
                  <a:pt x="1885310" y="3051175"/>
                </a:cubicBezTo>
                <a:cubicBezTo>
                  <a:pt x="1741405" y="3057573"/>
                  <a:pt x="1472422" y="3009706"/>
                  <a:pt x="1307293" y="3051175"/>
                </a:cubicBezTo>
                <a:cubicBezTo>
                  <a:pt x="1142164" y="3092644"/>
                  <a:pt x="1018896" y="3044647"/>
                  <a:pt x="880532" y="3051175"/>
                </a:cubicBezTo>
                <a:cubicBezTo>
                  <a:pt x="742168" y="3057703"/>
                  <a:pt x="233726" y="3048040"/>
                  <a:pt x="0" y="3051175"/>
                </a:cubicBezTo>
                <a:cubicBezTo>
                  <a:pt x="-25366" y="2918502"/>
                  <a:pt x="10156" y="2743036"/>
                  <a:pt x="0" y="2634181"/>
                </a:cubicBezTo>
                <a:cubicBezTo>
                  <a:pt x="-10156" y="2525326"/>
                  <a:pt x="43131" y="2285792"/>
                  <a:pt x="0" y="2156164"/>
                </a:cubicBezTo>
                <a:cubicBezTo>
                  <a:pt x="-43131" y="2026536"/>
                  <a:pt x="25136" y="1838431"/>
                  <a:pt x="0" y="1739170"/>
                </a:cubicBezTo>
                <a:cubicBezTo>
                  <a:pt x="-25136" y="1639909"/>
                  <a:pt x="21268" y="1367943"/>
                  <a:pt x="0" y="1169617"/>
                </a:cubicBezTo>
                <a:cubicBezTo>
                  <a:pt x="-21268" y="971291"/>
                  <a:pt x="50396" y="750220"/>
                  <a:pt x="0" y="630576"/>
                </a:cubicBezTo>
                <a:cubicBezTo>
                  <a:pt x="-50396" y="510932"/>
                  <a:pt x="16166" y="312569"/>
                  <a:pt x="0" y="0"/>
                </a:cubicBezTo>
                <a:close/>
              </a:path>
              <a:path w="3781425" h="3051175" stroke="0" extrusionOk="0">
                <a:moveTo>
                  <a:pt x="0" y="0"/>
                </a:moveTo>
                <a:cubicBezTo>
                  <a:pt x="185555" y="-19769"/>
                  <a:pt x="299285" y="8154"/>
                  <a:pt x="578018" y="0"/>
                </a:cubicBezTo>
                <a:cubicBezTo>
                  <a:pt x="856751" y="-8154"/>
                  <a:pt x="882877" y="40692"/>
                  <a:pt x="1080407" y="0"/>
                </a:cubicBezTo>
                <a:cubicBezTo>
                  <a:pt x="1277937" y="-40692"/>
                  <a:pt x="1396753" y="33564"/>
                  <a:pt x="1544982" y="0"/>
                </a:cubicBezTo>
                <a:cubicBezTo>
                  <a:pt x="1693212" y="-33564"/>
                  <a:pt x="1860803" y="4955"/>
                  <a:pt x="2123000" y="0"/>
                </a:cubicBezTo>
                <a:cubicBezTo>
                  <a:pt x="2385197" y="-4955"/>
                  <a:pt x="2414912" y="43449"/>
                  <a:pt x="2549761" y="0"/>
                </a:cubicBezTo>
                <a:cubicBezTo>
                  <a:pt x="2684610" y="-43449"/>
                  <a:pt x="2906803" y="60233"/>
                  <a:pt x="3052150" y="0"/>
                </a:cubicBezTo>
                <a:cubicBezTo>
                  <a:pt x="3197497" y="-60233"/>
                  <a:pt x="3525087" y="83812"/>
                  <a:pt x="3781425" y="0"/>
                </a:cubicBezTo>
                <a:cubicBezTo>
                  <a:pt x="3830662" y="148508"/>
                  <a:pt x="3772598" y="363421"/>
                  <a:pt x="3781425" y="539041"/>
                </a:cubicBezTo>
                <a:cubicBezTo>
                  <a:pt x="3790252" y="714661"/>
                  <a:pt x="3724790" y="814793"/>
                  <a:pt x="3781425" y="1017058"/>
                </a:cubicBezTo>
                <a:cubicBezTo>
                  <a:pt x="3838060" y="1219323"/>
                  <a:pt x="3715311" y="1315146"/>
                  <a:pt x="3781425" y="1586611"/>
                </a:cubicBezTo>
                <a:cubicBezTo>
                  <a:pt x="3847539" y="1858076"/>
                  <a:pt x="3742695" y="1932124"/>
                  <a:pt x="3781425" y="2034117"/>
                </a:cubicBezTo>
                <a:cubicBezTo>
                  <a:pt x="3820155" y="2136110"/>
                  <a:pt x="3777341" y="2296782"/>
                  <a:pt x="3781425" y="2451111"/>
                </a:cubicBezTo>
                <a:cubicBezTo>
                  <a:pt x="3785509" y="2605440"/>
                  <a:pt x="3769631" y="2895646"/>
                  <a:pt x="3781425" y="3051175"/>
                </a:cubicBezTo>
                <a:cubicBezTo>
                  <a:pt x="3568651" y="3059737"/>
                  <a:pt x="3438368" y="3023752"/>
                  <a:pt x="3316850" y="3051175"/>
                </a:cubicBezTo>
                <a:cubicBezTo>
                  <a:pt x="3195333" y="3078598"/>
                  <a:pt x="3034883" y="3009714"/>
                  <a:pt x="2890089" y="3051175"/>
                </a:cubicBezTo>
                <a:cubicBezTo>
                  <a:pt x="2745295" y="3092636"/>
                  <a:pt x="2605605" y="3038343"/>
                  <a:pt x="2387700" y="3051175"/>
                </a:cubicBezTo>
                <a:cubicBezTo>
                  <a:pt x="2169795" y="3064007"/>
                  <a:pt x="2121316" y="3012259"/>
                  <a:pt x="1885310" y="3051175"/>
                </a:cubicBezTo>
                <a:cubicBezTo>
                  <a:pt x="1649304" y="3090091"/>
                  <a:pt x="1572444" y="3014238"/>
                  <a:pt x="1345107" y="3051175"/>
                </a:cubicBezTo>
                <a:cubicBezTo>
                  <a:pt x="1117770" y="3088112"/>
                  <a:pt x="1004149" y="3013586"/>
                  <a:pt x="842718" y="3051175"/>
                </a:cubicBezTo>
                <a:cubicBezTo>
                  <a:pt x="681287" y="3088764"/>
                  <a:pt x="275964" y="3037281"/>
                  <a:pt x="0" y="3051175"/>
                </a:cubicBezTo>
                <a:cubicBezTo>
                  <a:pt x="-28880" y="2891515"/>
                  <a:pt x="18986" y="2639142"/>
                  <a:pt x="0" y="2481622"/>
                </a:cubicBezTo>
                <a:cubicBezTo>
                  <a:pt x="-18986" y="2324102"/>
                  <a:pt x="18802" y="2135519"/>
                  <a:pt x="0" y="2034117"/>
                </a:cubicBezTo>
                <a:cubicBezTo>
                  <a:pt x="-18802" y="1932715"/>
                  <a:pt x="52921" y="1674085"/>
                  <a:pt x="0" y="1556099"/>
                </a:cubicBezTo>
                <a:cubicBezTo>
                  <a:pt x="-52921" y="1438113"/>
                  <a:pt x="60651" y="1223776"/>
                  <a:pt x="0" y="1047570"/>
                </a:cubicBezTo>
                <a:cubicBezTo>
                  <a:pt x="-60651" y="871364"/>
                  <a:pt x="27615" y="684186"/>
                  <a:pt x="0" y="508529"/>
                </a:cubicBezTo>
                <a:cubicBezTo>
                  <a:pt x="-27615" y="332872"/>
                  <a:pt x="50406" y="118156"/>
                  <a:pt x="0" y="0"/>
                </a:cubicBezTo>
                <a:close/>
              </a:path>
            </a:pathLst>
          </a:custGeom>
          <a:solidFill>
            <a:schemeClr val="tx1"/>
          </a:solidFill>
          <a:ln>
            <a:solidFill>
              <a:schemeClr val="bg1"/>
            </a:solidFill>
            <a:prstDash val="dashDot"/>
            <a:extLst>
              <a:ext uri="{C807C97D-BFC1-408E-A445-0C87EB9F89A2}">
                <ask:lineSketchStyleProps xmlns:ask="http://schemas.microsoft.com/office/drawing/2018/sketchyshapes" sd="2210957747">
                  <ask:type>
                    <ask:lineSketchScribble/>
                  </ask:type>
                </ask:lineSketchStyleProps>
              </a:ext>
            </a:extLst>
          </a:ln>
        </p:spPr>
        <p:txBody>
          <a:bodyPr>
            <a:normAutofit/>
          </a:bodyPr>
          <a:lstStyle/>
          <a:p>
            <a:pPr marL="114300" indent="0" algn="ctr">
              <a:buNone/>
            </a:pPr>
            <a:r>
              <a:rPr lang="en-US" sz="3200" b="1" dirty="0">
                <a:solidFill>
                  <a:schemeClr val="bg1"/>
                </a:solidFill>
              </a:rPr>
              <a:t>All four areas are essential </a:t>
            </a:r>
            <a:r>
              <a:rPr lang="en-US" sz="3200" dirty="0">
                <a:solidFill>
                  <a:schemeClr val="bg1"/>
                </a:solidFill>
              </a:rPr>
              <a:t>to developing  successful Identification and Recruitment Efforts</a:t>
            </a:r>
            <a:r>
              <a:rPr lang="en-US" sz="3200" dirty="0"/>
              <a:t>. </a:t>
            </a:r>
          </a:p>
        </p:txBody>
      </p:sp>
      <p:graphicFrame>
        <p:nvGraphicFramePr>
          <p:cNvPr id="4" name="Diagram 3">
            <a:extLst>
              <a:ext uri="{FF2B5EF4-FFF2-40B4-BE49-F238E27FC236}">
                <a16:creationId xmlns:a16="http://schemas.microsoft.com/office/drawing/2014/main" id="{B73B64AA-D3FC-36E0-B0FA-C4D2F5F17CE5}"/>
              </a:ext>
            </a:extLst>
          </p:cNvPr>
          <p:cNvGraphicFramePr/>
          <p:nvPr>
            <p:extLst>
              <p:ext uri="{D42A27DB-BD31-4B8C-83A1-F6EECF244321}">
                <p14:modId xmlns:p14="http://schemas.microsoft.com/office/powerpoint/2010/main" val="1604274633"/>
              </p:ext>
            </p:extLst>
          </p:nvPr>
        </p:nvGraphicFramePr>
        <p:xfrm>
          <a:off x="4448174" y="1505480"/>
          <a:ext cx="6588125" cy="4671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B1802408-9F50-6750-F314-B441430ED9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1545057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5F28-9CC9-5476-5373-D9964F66AC63}"/>
              </a:ext>
            </a:extLst>
          </p:cNvPr>
          <p:cNvSpPr>
            <a:spLocks noGrp="1"/>
          </p:cNvSpPr>
          <p:nvPr>
            <p:ph type="title"/>
          </p:nvPr>
        </p:nvSpPr>
        <p:spPr>
          <a:xfrm>
            <a:off x="4965430" y="629266"/>
            <a:ext cx="6586491" cy="1676603"/>
          </a:xfrm>
        </p:spPr>
        <p:txBody>
          <a:bodyPr>
            <a:normAutofit/>
          </a:bodyPr>
          <a:lstStyle/>
          <a:p>
            <a:r>
              <a:rPr lang="en-US" sz="5400"/>
              <a:t>What this training covers…</a:t>
            </a:r>
          </a:p>
        </p:txBody>
      </p:sp>
      <p:sp>
        <p:nvSpPr>
          <p:cNvPr id="3" name="Text Placeholder 2">
            <a:extLst>
              <a:ext uri="{FF2B5EF4-FFF2-40B4-BE49-F238E27FC236}">
                <a16:creationId xmlns:a16="http://schemas.microsoft.com/office/drawing/2014/main" id="{10C19A8F-EE15-FD8E-60CF-88F3EBB3B194}"/>
              </a:ext>
            </a:extLst>
          </p:cNvPr>
          <p:cNvSpPr>
            <a:spLocks noGrp="1"/>
          </p:cNvSpPr>
          <p:nvPr>
            <p:ph type="body" idx="1"/>
          </p:nvPr>
        </p:nvSpPr>
        <p:spPr>
          <a:xfrm>
            <a:off x="4965431" y="2438400"/>
            <a:ext cx="6586489" cy="3785419"/>
          </a:xfrm>
        </p:spPr>
        <p:txBody>
          <a:bodyPr>
            <a:normAutofit/>
          </a:bodyPr>
          <a:lstStyle/>
          <a:p>
            <a:r>
              <a:rPr lang="en-US" sz="2400" dirty="0">
                <a:effectLst/>
                <a:latin typeface="Calibri" panose="020F0502020204030204" pitchFamily="34" charset="0"/>
                <a:cs typeface="Calibri" panose="020F0502020204030204" pitchFamily="34" charset="0"/>
              </a:rPr>
              <a:t>Why Community Recruitment is a key area to conduct ID&amp;R.</a:t>
            </a:r>
          </a:p>
          <a:p>
            <a:r>
              <a:rPr lang="en-US" sz="2400" dirty="0">
                <a:latin typeface="Calibri" panose="020F0502020204030204" pitchFamily="34" charset="0"/>
                <a:cs typeface="Calibri" panose="020F0502020204030204" pitchFamily="34" charset="0"/>
              </a:rPr>
              <a:t>How to locate places where you can find migrant families.</a:t>
            </a:r>
          </a:p>
          <a:p>
            <a:r>
              <a:rPr lang="en-US" sz="2400" dirty="0">
                <a:effectLst/>
                <a:latin typeface="Calibri" panose="020F0502020204030204" pitchFamily="34" charset="0"/>
                <a:cs typeface="Calibri" panose="020F0502020204030204" pitchFamily="34" charset="0"/>
              </a:rPr>
              <a:t>How to get community groups to refer to you by building relationships. </a:t>
            </a:r>
          </a:p>
          <a:p>
            <a:r>
              <a:rPr lang="en-US" sz="2400" dirty="0">
                <a:latin typeface="Calibri" panose="020F0502020204030204" pitchFamily="34" charset="0"/>
                <a:cs typeface="Calibri" panose="020F0502020204030204" pitchFamily="34" charset="0"/>
              </a:rPr>
              <a:t>How to organize the information, plan visits/outreach</a:t>
            </a:r>
          </a:p>
          <a:p>
            <a:r>
              <a:rPr lang="en-US" sz="2400" dirty="0">
                <a:effectLst/>
                <a:latin typeface="Calibri" panose="020F0502020204030204" pitchFamily="34" charset="0"/>
                <a:cs typeface="Calibri" panose="020F0502020204030204" pitchFamily="34" charset="0"/>
              </a:rPr>
              <a:t>Ideas for interactions and interviews. </a:t>
            </a:r>
          </a:p>
          <a:p>
            <a:endParaRPr lang="en-US" sz="2400" dirty="0">
              <a:latin typeface="Segoe UI" panose="020B0502040204020203" pitchFamily="34" charset="0"/>
            </a:endParaRPr>
          </a:p>
          <a:p>
            <a:endParaRPr lang="en-US" sz="2400" dirty="0"/>
          </a:p>
        </p:txBody>
      </p:sp>
      <p:pic>
        <p:nvPicPr>
          <p:cNvPr id="10" name="Picture 9">
            <a:extLst>
              <a:ext uri="{FF2B5EF4-FFF2-40B4-BE49-F238E27FC236}">
                <a16:creationId xmlns:a16="http://schemas.microsoft.com/office/drawing/2014/main" id="{61F6232F-DE36-C723-15AB-D992FAEC941B}"/>
              </a:ext>
            </a:extLst>
          </p:cNvPr>
          <p:cNvPicPr>
            <a:picLocks noChangeAspect="1"/>
          </p:cNvPicPr>
          <p:nvPr/>
        </p:nvPicPr>
        <p:blipFill rotWithShape="1">
          <a:blip r:embed="rId3"/>
          <a:srcRect l="7612" r="7896"/>
          <a:stretch/>
        </p:blipFill>
        <p:spPr>
          <a:xfrm>
            <a:off x="20" y="10"/>
            <a:ext cx="4635571" cy="6857990"/>
          </a:xfrm>
          <a:prstGeom prst="rect">
            <a:avLst/>
          </a:prstGeom>
          <a:effectLst/>
        </p:spPr>
      </p:pic>
      <p:pic>
        <p:nvPicPr>
          <p:cNvPr id="6" name="Picture 5" descr="Logo, company name&#10;&#10;Description automatically generated">
            <a:extLst>
              <a:ext uri="{FF2B5EF4-FFF2-40B4-BE49-F238E27FC236}">
                <a16:creationId xmlns:a16="http://schemas.microsoft.com/office/drawing/2014/main" id="{9C33448D-42E7-3E9D-5B37-0AA741403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3884818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Google Shape;90;p2"/>
          <p:cNvSpPr txBox="1">
            <a:spLocks noGrp="1"/>
          </p:cNvSpPr>
          <p:nvPr>
            <p:ph type="title"/>
          </p:nvPr>
        </p:nvSpPr>
        <p:spPr>
          <a:xfrm>
            <a:off x="7320466" y="609600"/>
            <a:ext cx="4140014" cy="133083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t>Working in the Community </a:t>
            </a:r>
            <a:endParaRPr lang="en-US"/>
          </a:p>
        </p:txBody>
      </p:sp>
      <p:pic>
        <p:nvPicPr>
          <p:cNvPr id="3" name="Picture 2">
            <a:extLst>
              <a:ext uri="{FF2B5EF4-FFF2-40B4-BE49-F238E27FC236}">
                <a16:creationId xmlns:a16="http://schemas.microsoft.com/office/drawing/2014/main" id="{7010545A-246A-FA0D-8979-A69B8A06A7C7}"/>
              </a:ext>
            </a:extLst>
          </p:cNvPr>
          <p:cNvPicPr>
            <a:picLocks noChangeAspect="1"/>
          </p:cNvPicPr>
          <p:nvPr/>
        </p:nvPicPr>
        <p:blipFill rotWithShape="1">
          <a:blip r:embed="rId3"/>
          <a:srcRect l="4232" r="11234" b="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1" name="Google Shape;91;p2"/>
          <p:cNvSpPr txBox="1">
            <a:spLocks noGrp="1"/>
          </p:cNvSpPr>
          <p:nvPr>
            <p:ph type="body" idx="1"/>
          </p:nvPr>
        </p:nvSpPr>
        <p:spPr>
          <a:xfrm>
            <a:off x="7320465" y="2194102"/>
            <a:ext cx="4140013" cy="3908586"/>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Working in the community is a key component of a successful MEP program. </a:t>
            </a: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228600" lvl="0" indent="-228600" rtl="0">
              <a:spcBef>
                <a:spcPts val="100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Migrant families live and work in communities and visit all sorts of agencies and locations. </a:t>
            </a: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pic>
        <p:nvPicPr>
          <p:cNvPr id="4" name="Picture 3" descr="Logo, company name&#10;&#10;Description automatically generated">
            <a:extLst>
              <a:ext uri="{FF2B5EF4-FFF2-40B4-BE49-F238E27FC236}">
                <a16:creationId xmlns:a16="http://schemas.microsoft.com/office/drawing/2014/main" id="{5DB3D157-B8A8-CF68-A53D-BD2967E60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Google Shape;90;p2"/>
          <p:cNvSpPr txBox="1">
            <a:spLocks noGrp="1"/>
          </p:cNvSpPr>
          <p:nvPr>
            <p:ph type="title"/>
          </p:nvPr>
        </p:nvSpPr>
        <p:spPr>
          <a:xfrm>
            <a:off x="7320466" y="609600"/>
            <a:ext cx="4140014" cy="133083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t>Working in the Community </a:t>
            </a:r>
            <a:endParaRPr lang="en-US"/>
          </a:p>
        </p:txBody>
      </p:sp>
      <p:pic>
        <p:nvPicPr>
          <p:cNvPr id="3" name="Picture 2">
            <a:extLst>
              <a:ext uri="{FF2B5EF4-FFF2-40B4-BE49-F238E27FC236}">
                <a16:creationId xmlns:a16="http://schemas.microsoft.com/office/drawing/2014/main" id="{A5ECD2C3-7202-0727-EAB5-E43EEEB6A5F7}"/>
              </a:ext>
            </a:extLst>
          </p:cNvPr>
          <p:cNvPicPr>
            <a:picLocks noChangeAspect="1"/>
          </p:cNvPicPr>
          <p:nvPr/>
        </p:nvPicPr>
        <p:blipFill rotWithShape="1">
          <a:blip r:embed="rId3"/>
          <a:srcRect l="14947" r="4542"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1" name="Google Shape;91;p2"/>
          <p:cNvSpPr txBox="1">
            <a:spLocks noGrp="1"/>
          </p:cNvSpPr>
          <p:nvPr>
            <p:ph type="body" idx="1"/>
          </p:nvPr>
        </p:nvSpPr>
        <p:spPr>
          <a:xfrm>
            <a:off x="7320465" y="2194102"/>
            <a:ext cx="4140013" cy="3908586"/>
          </a:xfrm>
          <a:prstGeom prst="rect">
            <a:avLst/>
          </a:prstGeom>
        </p:spPr>
        <p:txBody>
          <a:bodyPr spcFirstLastPara="1" lIns="91425" tIns="45700" rIns="91425" bIns="45700" anchorCtr="0">
            <a:normAutofit/>
          </a:bodyPr>
          <a:lstStyle/>
          <a:p>
            <a:pPr marL="228600" lvl="0" indent="-228600" rtl="0">
              <a:spcBef>
                <a:spcPts val="1000"/>
              </a:spcBef>
              <a:spcAft>
                <a:spcPts val="0"/>
              </a:spcAft>
              <a:buClr>
                <a:schemeClr val="dk1"/>
              </a:buClr>
              <a:buSzPts val="2800"/>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It is not always possible to find them at home, at school, or at work. Therefore, community recruitment is also essential. </a:t>
            </a:r>
            <a:endPar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endParaRPr>
          </a:p>
          <a:p>
            <a:pPr marL="228600" lvl="0" indent="-228600" rtl="0">
              <a:spcBef>
                <a:spcPts val="1000"/>
              </a:spcBef>
              <a:spcAft>
                <a:spcPts val="0"/>
              </a:spcAft>
              <a:buClr>
                <a:schemeClr val="dk1"/>
              </a:buClr>
              <a:buSzPts val="2800"/>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As recruiters are working, they should always be identifying more locations in their communities that are good to recruit at. </a:t>
            </a:r>
          </a:p>
          <a:p>
            <a:pPr marL="228600" lvl="0" indent="-228600" rtl="0">
              <a:spcBef>
                <a:spcPts val="1000"/>
              </a:spcBef>
              <a:spcAft>
                <a:spcPts val="0"/>
              </a:spcAft>
              <a:buClr>
                <a:schemeClr val="dk1"/>
              </a:buClr>
              <a:buSzPts val="2800"/>
              <a:buChar char="•"/>
            </a:pPr>
            <a:endParaRPr lang="en-US" sz="2400" dirty="0"/>
          </a:p>
        </p:txBody>
      </p:sp>
      <p:pic>
        <p:nvPicPr>
          <p:cNvPr id="4" name="Picture 3" descr="Logo, company name&#10;&#10;Description automatically generated">
            <a:extLst>
              <a:ext uri="{FF2B5EF4-FFF2-40B4-BE49-F238E27FC236}">
                <a16:creationId xmlns:a16="http://schemas.microsoft.com/office/drawing/2014/main" id="{B8579145-57A1-C55C-C43D-1EDB64522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241854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96;p3"/>
          <p:cNvSpPr txBox="1">
            <a:spLocks noGrp="1"/>
          </p:cNvSpPr>
          <p:nvPr>
            <p:ph type="title"/>
          </p:nvPr>
        </p:nvSpPr>
        <p:spPr>
          <a:xfrm>
            <a:off x="640080" y="325369"/>
            <a:ext cx="4368602" cy="195684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4200"/>
              <a:t>Community Recruitment consists of…</a:t>
            </a:r>
          </a:p>
        </p:txBody>
      </p:sp>
      <p:sp>
        <p:nvSpPr>
          <p:cNvPr id="10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Google Shape;97;p3"/>
          <p:cNvSpPr txBox="1">
            <a:spLocks noGrp="1"/>
          </p:cNvSpPr>
          <p:nvPr>
            <p:ph type="body" idx="1"/>
          </p:nvPr>
        </p:nvSpPr>
        <p:spPr>
          <a:xfrm>
            <a:off x="640080" y="2872899"/>
            <a:ext cx="4243589" cy="3320668"/>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Working to identify and visit places that migrant families frequent. </a:t>
            </a:r>
            <a:endParaRPr lang="en-US" dirty="0"/>
          </a:p>
          <a:p>
            <a:pPr marL="228600" lvl="0" indent="-228600" rtl="0">
              <a:spcBef>
                <a:spcPts val="1000"/>
              </a:spcBef>
              <a:spcAft>
                <a:spcPts val="0"/>
              </a:spcAft>
              <a:buClr>
                <a:schemeClr val="dk1"/>
              </a:buClr>
              <a:buSzPts val="2800"/>
              <a:buChar char="•"/>
            </a:pPr>
            <a:r>
              <a:rPr lang="en-US" dirty="0"/>
              <a:t>These can be business establishments such as stores, markets, laundromats, etc. </a:t>
            </a:r>
          </a:p>
        </p:txBody>
      </p:sp>
      <p:pic>
        <p:nvPicPr>
          <p:cNvPr id="3" name="Picture 2">
            <a:extLst>
              <a:ext uri="{FF2B5EF4-FFF2-40B4-BE49-F238E27FC236}">
                <a16:creationId xmlns:a16="http://schemas.microsoft.com/office/drawing/2014/main" id="{58917C7E-575C-C5B6-9C13-A4301A87C13F}"/>
              </a:ext>
            </a:extLst>
          </p:cNvPr>
          <p:cNvPicPr>
            <a:picLocks noChangeAspect="1"/>
          </p:cNvPicPr>
          <p:nvPr/>
        </p:nvPicPr>
        <p:blipFill rotWithShape="1">
          <a:blip r:embed="rId3"/>
          <a:srcRect l="3496" r="2027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descr="Logo, company name&#10;&#10;Description automatically generated">
            <a:extLst>
              <a:ext uri="{FF2B5EF4-FFF2-40B4-BE49-F238E27FC236}">
                <a16:creationId xmlns:a16="http://schemas.microsoft.com/office/drawing/2014/main" id="{B78E110A-6748-3771-7DDD-817F7DA37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2060031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4965430" y="629266"/>
            <a:ext cx="6586491" cy="1676603"/>
          </a:xfrm>
          <a:prstGeom prst="rect">
            <a:avLst/>
          </a:prstGeom>
        </p:spPr>
        <p:txBody>
          <a:bodyPr spcFirstLastPara="1" lIns="91425" tIns="45700" rIns="91425" bIns="45700" anchorCtr="0">
            <a:normAutofit/>
          </a:bodyPr>
          <a:lstStyle/>
          <a:p>
            <a:pPr marL="0" lvl="0" indent="0" algn="ctr" rtl="0">
              <a:spcBef>
                <a:spcPts val="0"/>
              </a:spcBef>
              <a:spcAft>
                <a:spcPts val="0"/>
              </a:spcAft>
              <a:buClr>
                <a:schemeClr val="dk1"/>
              </a:buClr>
              <a:buSzPts val="4400"/>
              <a:buFont typeface="Calibri"/>
              <a:buNone/>
            </a:pPr>
            <a:r>
              <a:rPr lang="en-US" sz="4200" dirty="0"/>
              <a:t>Community Recruitment consists of…</a:t>
            </a:r>
          </a:p>
        </p:txBody>
      </p:sp>
      <p:sp>
        <p:nvSpPr>
          <p:cNvPr id="97" name="Google Shape;97;p3"/>
          <p:cNvSpPr txBox="1">
            <a:spLocks noGrp="1"/>
          </p:cNvSpPr>
          <p:nvPr>
            <p:ph type="body" idx="1"/>
          </p:nvPr>
        </p:nvSpPr>
        <p:spPr>
          <a:xfrm>
            <a:off x="4965431" y="2438400"/>
            <a:ext cx="6586489" cy="3785419"/>
          </a:xfrm>
          <a:prstGeom prst="rect">
            <a:avLst/>
          </a:prstGeom>
        </p:spPr>
        <p:txBody>
          <a:bodyPr spcFirstLastPara="1" lIns="91425" tIns="45700" rIns="91425" bIns="45700" anchorCtr="0">
            <a:normAutofit/>
          </a:bodyPr>
          <a:lstStyle/>
          <a:p>
            <a:pPr marL="228600" lvl="0" indent="-228600" rtl="0">
              <a:spcBef>
                <a:spcPts val="1000"/>
              </a:spcBef>
              <a:spcAft>
                <a:spcPts val="0"/>
              </a:spcAft>
              <a:buClr>
                <a:schemeClr val="dk1"/>
              </a:buClr>
              <a:buSzPts val="2800"/>
              <a:buChar char="•"/>
            </a:pPr>
            <a:r>
              <a:rPr lang="en-US" sz="2400"/>
              <a:t>They can also be locations like churches and agencies like health clinics, tax offices, employment agencies and many more. </a:t>
            </a:r>
          </a:p>
          <a:p>
            <a:pPr marL="228600" lvl="0" indent="-228600" rtl="0">
              <a:spcBef>
                <a:spcPts val="1000"/>
              </a:spcBef>
              <a:spcAft>
                <a:spcPts val="0"/>
              </a:spcAft>
              <a:buClr>
                <a:schemeClr val="dk1"/>
              </a:buClr>
              <a:buSzPts val="2800"/>
              <a:buChar char="•"/>
            </a:pPr>
            <a:r>
              <a:rPr lang="en-US" sz="2400"/>
              <a:t>A recruiter needs to be able to identify places where migrant families frequent often as well as places that offer resources to migrant families or that could provide referrals of possible eligible families. </a:t>
            </a:r>
          </a:p>
        </p:txBody>
      </p:sp>
      <p:pic>
        <p:nvPicPr>
          <p:cNvPr id="3" name="Picture 2" descr="A group of people standing in a line&#10;&#10;Description automatically generated with medium confidence">
            <a:extLst>
              <a:ext uri="{FF2B5EF4-FFF2-40B4-BE49-F238E27FC236}">
                <a16:creationId xmlns:a16="http://schemas.microsoft.com/office/drawing/2014/main" id="{57DA1529-2C9C-C7E0-1FF8-924A135C0A57}"/>
              </a:ext>
            </a:extLst>
          </p:cNvPr>
          <p:cNvPicPr>
            <a:picLocks noChangeAspect="1"/>
          </p:cNvPicPr>
          <p:nvPr/>
        </p:nvPicPr>
        <p:blipFill rotWithShape="1">
          <a:blip r:embed="rId3"/>
          <a:srcRect l="24538" r="24767"/>
          <a:stretch/>
        </p:blipFill>
        <p:spPr>
          <a:xfrm>
            <a:off x="20" y="10"/>
            <a:ext cx="4635571" cy="6857990"/>
          </a:xfrm>
          <a:prstGeom prst="rect">
            <a:avLst/>
          </a:prstGeom>
          <a:effectLst/>
        </p:spPr>
      </p:pic>
      <p:pic>
        <p:nvPicPr>
          <p:cNvPr id="4" name="Picture 3" descr="Logo, company name&#10;&#10;Description automatically generated">
            <a:extLst>
              <a:ext uri="{FF2B5EF4-FFF2-40B4-BE49-F238E27FC236}">
                <a16:creationId xmlns:a16="http://schemas.microsoft.com/office/drawing/2014/main" id="{31C912D8-BFF0-2950-ED4F-200668222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261949451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1238</Words>
  <Application>Microsoft Office PowerPoint</Application>
  <PresentationFormat>Widescreen</PresentationFormat>
  <Paragraphs>94</Paragraphs>
  <Slides>24</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Georgia</vt:lpstr>
      <vt:lpstr>Segoe UI</vt:lpstr>
      <vt:lpstr>Office Theme</vt:lpstr>
      <vt:lpstr>Working in the Community</vt:lpstr>
      <vt:lpstr>Four Training Resources</vt:lpstr>
      <vt:lpstr>What is Balanced Recruitment?</vt:lpstr>
      <vt:lpstr>What is Balanced Recruitment?</vt:lpstr>
      <vt:lpstr>What this training covers…</vt:lpstr>
      <vt:lpstr>Working in the Community </vt:lpstr>
      <vt:lpstr>Working in the Community </vt:lpstr>
      <vt:lpstr>Community Recruitment consists of…</vt:lpstr>
      <vt:lpstr>Community Recruitment consists of…</vt:lpstr>
      <vt:lpstr>It can be helpful to…</vt:lpstr>
      <vt:lpstr>It can be helpful to…</vt:lpstr>
      <vt:lpstr>Learn which agencies may have helpful data…</vt:lpstr>
      <vt:lpstr>Learn which agencies  may have helpful data…</vt:lpstr>
      <vt:lpstr>Working Together</vt:lpstr>
      <vt:lpstr>Visit often and continue to build contacts</vt:lpstr>
      <vt:lpstr>Both Sides Should Benefit</vt:lpstr>
      <vt:lpstr>Getting the Word Out to Your Partners</vt:lpstr>
      <vt:lpstr>Things to Think About</vt:lpstr>
      <vt:lpstr>Market to the Community</vt:lpstr>
      <vt:lpstr>Market to the Community</vt:lpstr>
      <vt:lpstr>Know your Resources</vt:lpstr>
      <vt:lpstr>Know your Resources</vt:lpstr>
      <vt:lpstr>Possible Community Locations or Agencies that recruiters should visit</vt:lpstr>
      <vt:lpstr>IDRC Resource Portal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in the Community</dc:title>
  <dc:creator>Jessica Castaneda</dc:creator>
  <cp:lastModifiedBy>Jessica</cp:lastModifiedBy>
  <cp:revision>4</cp:revision>
  <dcterms:created xsi:type="dcterms:W3CDTF">2022-03-10T01:31:19Z</dcterms:created>
  <dcterms:modified xsi:type="dcterms:W3CDTF">2022-05-13T15:03:56Z</dcterms:modified>
</cp:coreProperties>
</file>